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4" r:id="rId6"/>
    <p:sldId id="260" r:id="rId7"/>
    <p:sldId id="261" r:id="rId8"/>
    <p:sldId id="262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BA91"/>
    <a:srgbClr val="049688"/>
    <a:srgbClr val="A4043D"/>
    <a:srgbClr val="CCFFCC"/>
    <a:srgbClr val="C866C6"/>
    <a:srgbClr val="0EB0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eg>
</file>

<file path=ppt/media/image12.jp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sv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351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6005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6555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3436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2765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7493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735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9223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5914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657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542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9C403-0BBA-499A-9A1C-04629A27159F}" type="datetimeFigureOut">
              <a:rPr lang="ru-RU" smtClean="0"/>
              <a:t>28.02.2023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5F48D-CA62-48A1-BB25-311CFB7D10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3717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EDCEE43-F18B-4A0F-AF35-079B6CB3BE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5" t="8844"/>
          <a:stretch/>
        </p:blipFill>
        <p:spPr>
          <a:xfrm>
            <a:off x="-1" y="0"/>
            <a:ext cx="6041571" cy="625151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44D518-0AFA-418A-988B-010F4CCFA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5698" y="2108720"/>
            <a:ext cx="7072604" cy="1053014"/>
          </a:xfrm>
          <a:noFill/>
        </p:spPr>
        <p:txBody>
          <a:bodyPr>
            <a:normAutofit/>
          </a:bodyPr>
          <a:lstStyle/>
          <a:p>
            <a:r>
              <a:rPr lang="ru-RU" dirty="0">
                <a:latin typeface="Bahnschrift Condensed" panose="020B0502040204020203" pitchFamily="34" charset="0"/>
              </a:rPr>
              <a:t>Введение в </a:t>
            </a:r>
            <a:r>
              <a:rPr lang="en-US" dirty="0">
                <a:latin typeface="Bahnschrift Condensed" panose="020B0502040204020203" pitchFamily="34" charset="0"/>
              </a:rPr>
              <a:t>Python</a:t>
            </a:r>
            <a:endParaRPr lang="ru-RU" dirty="0">
              <a:latin typeface="Bahnschrift Condensed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B8580-C264-4F5A-A2BD-8F6E74FABD4F}"/>
              </a:ext>
            </a:extLst>
          </p:cNvPr>
          <p:cNvSpPr txBox="1"/>
          <p:nvPr/>
        </p:nvSpPr>
        <p:spPr>
          <a:xfrm>
            <a:off x="4296745" y="3188435"/>
            <a:ext cx="3489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dirty="0">
                <a:latin typeface="Bahnschrift Light SemiCondensed" panose="020B0502040204020203" pitchFamily="34" charset="0"/>
              </a:rPr>
              <a:t>Знакомство</a:t>
            </a:r>
          </a:p>
          <a:p>
            <a:pPr algn="r"/>
            <a:r>
              <a:rPr lang="ru-RU" sz="2000" dirty="0">
                <a:latin typeface="Bahnschrift Light SemiCondensed" panose="020B0502040204020203" pitchFamily="34" charset="0"/>
              </a:rPr>
              <a:t>Среда программирования Потоковый ввод</a:t>
            </a:r>
            <a:r>
              <a:rPr lang="en-US" sz="2000" dirty="0">
                <a:latin typeface="Bahnschrift Light SemiCondensed" panose="020B0502040204020203" pitchFamily="34" charset="0"/>
              </a:rPr>
              <a:t>/</a:t>
            </a:r>
            <a:r>
              <a:rPr lang="ru-RU" sz="2000" dirty="0">
                <a:latin typeface="Bahnschrift Light SemiCondensed" panose="020B0502040204020203" pitchFamily="34" charset="0"/>
              </a:rPr>
              <a:t>вывод</a:t>
            </a:r>
          </a:p>
        </p:txBody>
      </p:sp>
    </p:spTree>
    <p:extLst>
      <p:ext uri="{BB962C8B-B14F-4D97-AF65-F5344CB8AC3E}">
        <p14:creationId xmlns:p14="http://schemas.microsoft.com/office/powerpoint/2010/main" val="1728184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5FD38B-151B-41F1-A835-44BE1450A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475" t="34013" r="9693" b="34014"/>
          <a:stretch/>
        </p:blipFill>
        <p:spPr>
          <a:xfrm>
            <a:off x="557726" y="1007025"/>
            <a:ext cx="2082195" cy="2100069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46CC65A-1835-4228-9B03-45515BF1D0B6}"/>
              </a:ext>
            </a:extLst>
          </p:cNvPr>
          <p:cNvSpPr txBox="1">
            <a:spLocks/>
          </p:cNvSpPr>
          <p:nvPr/>
        </p:nvSpPr>
        <p:spPr>
          <a:xfrm>
            <a:off x="461859" y="355752"/>
            <a:ext cx="2415462" cy="65127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1800" dirty="0">
                <a:latin typeface="Bahnschrift Light SemiCondensed" panose="020B0502040204020203" pitchFamily="34" charset="0"/>
              </a:rPr>
              <a:t>2. Выбираем </a:t>
            </a:r>
            <a:r>
              <a:rPr lang="en-US" sz="1800" dirty="0">
                <a:latin typeface="Bahnschrift Light SemiCondensed" panose="020B0502040204020203" pitchFamily="34" charset="0"/>
              </a:rPr>
              <a:t>“Folder</a:t>
            </a:r>
            <a:r>
              <a:rPr lang="en-US" sz="1950" dirty="0">
                <a:latin typeface="Bahnschrift Light SemiCondensed" panose="020B0502040204020203" pitchFamily="34" charset="0"/>
              </a:rPr>
              <a:t>”</a:t>
            </a:r>
            <a:endParaRPr lang="ru-RU" sz="1950" dirty="0">
              <a:latin typeface="Bahnschrift Light SemiCondensed" panose="020B0502040204020203" pitchFamily="34" charset="0"/>
            </a:endParaRP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AF31A548-D073-4FBF-AE53-50770DB38181}"/>
              </a:ext>
            </a:extLst>
          </p:cNvPr>
          <p:cNvCxnSpPr>
            <a:cxnSpLocks/>
          </p:cNvCxnSpPr>
          <p:nvPr/>
        </p:nvCxnSpPr>
        <p:spPr>
          <a:xfrm>
            <a:off x="774441" y="2628994"/>
            <a:ext cx="56683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FFF5248A-B25F-4920-B175-2076A9DBC3A0}"/>
              </a:ext>
            </a:extLst>
          </p:cNvPr>
          <p:cNvSpPr txBox="1">
            <a:spLocks/>
          </p:cNvSpPr>
          <p:nvPr/>
        </p:nvSpPr>
        <p:spPr>
          <a:xfrm>
            <a:off x="3009417" y="518060"/>
            <a:ext cx="5672724" cy="76333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1950" dirty="0">
                <a:latin typeface="Bahnschrift Light SemiCondensed" panose="020B0502040204020203" pitchFamily="34" charset="0"/>
              </a:rPr>
              <a:t>3</a:t>
            </a:r>
            <a:r>
              <a:rPr lang="ru-RU" sz="1950" dirty="0">
                <a:latin typeface="Bahnschrift Light SemiCondensed" panose="020B0502040204020203" pitchFamily="34" charset="0"/>
              </a:rPr>
              <a:t>. Выделяем папку, нажимаем </a:t>
            </a:r>
            <a:r>
              <a:rPr lang="en-US" sz="1950" dirty="0">
                <a:latin typeface="Bahnschrift Light SemiCondensed" panose="020B0502040204020203" pitchFamily="34" charset="0"/>
              </a:rPr>
              <a:t>“Rename”</a:t>
            </a:r>
            <a:r>
              <a:rPr lang="ru-RU" sz="1950" dirty="0">
                <a:latin typeface="Bahnschrift Light SemiCondensed" panose="020B0502040204020203" pitchFamily="34" charset="0"/>
              </a:rPr>
              <a:t> и переименовываем папку (под тему урока или название вашего проекта)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C98D031-8CE4-40C9-8607-E1414425BE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58" t="8435" r="54152" b="25034"/>
          <a:stretch/>
        </p:blipFill>
        <p:spPr>
          <a:xfrm>
            <a:off x="3721371" y="1414754"/>
            <a:ext cx="3884496" cy="3745074"/>
          </a:xfrm>
          <a:prstGeom prst="rect">
            <a:avLst/>
          </a:prstGeo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F0E41B3E-726E-4A49-B2DF-AB1A1E9F9070}"/>
              </a:ext>
            </a:extLst>
          </p:cNvPr>
          <p:cNvSpPr/>
          <p:nvPr/>
        </p:nvSpPr>
        <p:spPr>
          <a:xfrm>
            <a:off x="3906217" y="3932284"/>
            <a:ext cx="461865" cy="43679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cxnSp>
        <p:nvCxnSpPr>
          <p:cNvPr id="16" name="Соединитель: изогнутый 15">
            <a:extLst>
              <a:ext uri="{FF2B5EF4-FFF2-40B4-BE49-F238E27FC236}">
                <a16:creationId xmlns:a16="http://schemas.microsoft.com/office/drawing/2014/main" id="{C55C6F4C-166B-4930-8ABA-F24E97E3F4B3}"/>
              </a:ext>
            </a:extLst>
          </p:cNvPr>
          <p:cNvCxnSpPr>
            <a:cxnSpLocks/>
            <a:stCxn id="14" idx="2"/>
            <a:endCxn id="23" idx="4"/>
          </p:cNvCxnSpPr>
          <p:nvPr/>
        </p:nvCxnSpPr>
        <p:spPr>
          <a:xfrm rot="10800000" flipH="1">
            <a:off x="3906216" y="2838108"/>
            <a:ext cx="201099" cy="1312572"/>
          </a:xfrm>
          <a:prstGeom prst="curvedConnector4">
            <a:avLst>
              <a:gd name="adj1" fmla="val -113675"/>
              <a:gd name="adj2" fmla="val 5831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Овал 22">
            <a:extLst>
              <a:ext uri="{FF2B5EF4-FFF2-40B4-BE49-F238E27FC236}">
                <a16:creationId xmlns:a16="http://schemas.microsoft.com/office/drawing/2014/main" id="{1D669F51-9C85-478A-8E55-B6EBBFBF2A23}"/>
              </a:ext>
            </a:extLst>
          </p:cNvPr>
          <p:cNvSpPr/>
          <p:nvPr/>
        </p:nvSpPr>
        <p:spPr>
          <a:xfrm>
            <a:off x="3725926" y="2508930"/>
            <a:ext cx="762779" cy="329178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B973AB3-2115-4DFB-B9A5-0E4B846710E9}"/>
              </a:ext>
            </a:extLst>
          </p:cNvPr>
          <p:cNvSpPr/>
          <p:nvPr/>
        </p:nvSpPr>
        <p:spPr>
          <a:xfrm rot="2253490">
            <a:off x="-449794" y="4500003"/>
            <a:ext cx="3026612" cy="425246"/>
          </a:xfrm>
          <a:prstGeom prst="rect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5B7683B-2FBE-4261-B9F3-AD5EBC063C2A}"/>
              </a:ext>
            </a:extLst>
          </p:cNvPr>
          <p:cNvSpPr/>
          <p:nvPr/>
        </p:nvSpPr>
        <p:spPr>
          <a:xfrm rot="10800000">
            <a:off x="2138100" y="5378194"/>
            <a:ext cx="7164520" cy="425246"/>
          </a:xfrm>
          <a:prstGeom prst="rect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4259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3C5DCD-C385-4866-98A2-0F2AD80EAB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977" t="33703" r="9454" b="34605"/>
          <a:stretch/>
        </p:blipFill>
        <p:spPr>
          <a:xfrm>
            <a:off x="387219" y="1794742"/>
            <a:ext cx="2033342" cy="2063079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FEEB32F-76C3-4C3F-9AE2-3ED7220C5233}"/>
              </a:ext>
            </a:extLst>
          </p:cNvPr>
          <p:cNvSpPr txBox="1">
            <a:spLocks/>
          </p:cNvSpPr>
          <p:nvPr/>
        </p:nvSpPr>
        <p:spPr>
          <a:xfrm>
            <a:off x="413462" y="764883"/>
            <a:ext cx="2961307" cy="75950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1800" dirty="0">
                <a:latin typeface="Bahnschrift Light SemiCondensed" panose="020B0502040204020203" pitchFamily="34" charset="0"/>
              </a:rPr>
              <a:t>4</a:t>
            </a:r>
            <a:r>
              <a:rPr lang="ru-RU" sz="1800" dirty="0">
                <a:latin typeface="Bahnschrift Light SemiCondensed" panose="020B0502040204020203" pitchFamily="34" charset="0"/>
              </a:rPr>
              <a:t>.</a:t>
            </a:r>
            <a:r>
              <a:rPr lang="en-US" sz="1800" dirty="0">
                <a:latin typeface="Bahnschrift Light SemiCondensed" panose="020B0502040204020203" pitchFamily="34" charset="0"/>
              </a:rPr>
              <a:t> </a:t>
            </a:r>
            <a:r>
              <a:rPr lang="ru-RU" sz="1800" dirty="0">
                <a:latin typeface="Bahnschrift Light SemiCondensed" panose="020B0502040204020203" pitchFamily="34" charset="0"/>
              </a:rPr>
              <a:t>Открываем папку, нажимаем </a:t>
            </a:r>
            <a:r>
              <a:rPr lang="en-US" sz="1800" dirty="0">
                <a:latin typeface="Bahnschrift Light SemiCondensed" panose="020B0502040204020203" pitchFamily="34" charset="0"/>
              </a:rPr>
              <a:t>“New” </a:t>
            </a:r>
            <a:r>
              <a:rPr lang="ru-RU" sz="1800" dirty="0">
                <a:latin typeface="Bahnschrift Light SemiCondensed" panose="020B0502040204020203" pitchFamily="34" charset="0"/>
              </a:rPr>
              <a:t>и создаем новый проект на </a:t>
            </a:r>
            <a:r>
              <a:rPr lang="en-US" sz="1800" dirty="0">
                <a:latin typeface="Bahnschrift Light SemiCondensed" panose="020B0502040204020203" pitchFamily="34" charset="0"/>
              </a:rPr>
              <a:t>Python 3</a:t>
            </a:r>
            <a:endParaRPr lang="ru-RU" sz="1800" dirty="0">
              <a:latin typeface="Bahnschrift Light SemiCondensed" panose="020B0502040204020203" pitchFamily="34" charset="0"/>
            </a:endParaRP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592FEEA0-3090-44E0-AF06-11FFAC1A86C9}"/>
              </a:ext>
            </a:extLst>
          </p:cNvPr>
          <p:cNvCxnSpPr/>
          <p:nvPr/>
        </p:nvCxnSpPr>
        <p:spPr>
          <a:xfrm>
            <a:off x="631568" y="2386732"/>
            <a:ext cx="56683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0D04583-3A53-44A8-8B94-F38C8B2A1F92}"/>
              </a:ext>
            </a:extLst>
          </p:cNvPr>
          <p:cNvSpPr txBox="1">
            <a:spLocks/>
          </p:cNvSpPr>
          <p:nvPr/>
        </p:nvSpPr>
        <p:spPr>
          <a:xfrm>
            <a:off x="3677431" y="546314"/>
            <a:ext cx="5079350" cy="75950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1800" dirty="0">
                <a:latin typeface="Bahnschrift Light SemiCondensed" panose="020B0502040204020203" pitchFamily="34" charset="0"/>
              </a:rPr>
              <a:t>5. </a:t>
            </a:r>
            <a:r>
              <a:rPr lang="ru-RU" sz="1800" dirty="0">
                <a:latin typeface="Bahnschrift Light SemiCondensed" panose="020B0502040204020203" pitchFamily="34" charset="0"/>
              </a:rPr>
              <a:t>Нажимаем на заголовок и переименовываем проект</a:t>
            </a:r>
            <a:r>
              <a:rPr lang="ru-RU" sz="1800" dirty="0"/>
              <a:t>.</a:t>
            </a:r>
            <a:endParaRPr lang="ru-RU" sz="195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61CB92D-53EE-4A56-BF27-A3B6C138C6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7" t="7201" r="41506" b="46210"/>
          <a:stretch/>
        </p:blipFill>
        <p:spPr>
          <a:xfrm>
            <a:off x="3677431" y="1524390"/>
            <a:ext cx="4825097" cy="2285062"/>
          </a:xfrm>
          <a:prstGeom prst="rect">
            <a:avLst/>
          </a:prstGeom>
        </p:spPr>
      </p:pic>
      <p:sp>
        <p:nvSpPr>
          <p:cNvPr id="10" name="Овал 9">
            <a:extLst>
              <a:ext uri="{FF2B5EF4-FFF2-40B4-BE49-F238E27FC236}">
                <a16:creationId xmlns:a16="http://schemas.microsoft.com/office/drawing/2014/main" id="{86E56A3B-7F0C-43D1-8813-7D7A6058A0FF}"/>
              </a:ext>
            </a:extLst>
          </p:cNvPr>
          <p:cNvSpPr/>
          <p:nvPr/>
        </p:nvSpPr>
        <p:spPr>
          <a:xfrm>
            <a:off x="5071041" y="1587372"/>
            <a:ext cx="900553" cy="363896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AE77D1F-0D67-474E-8FF6-D950BC8C1102}"/>
              </a:ext>
            </a:extLst>
          </p:cNvPr>
          <p:cNvSpPr/>
          <p:nvPr/>
        </p:nvSpPr>
        <p:spPr>
          <a:xfrm rot="10800000">
            <a:off x="0" y="5538884"/>
            <a:ext cx="9144000" cy="425246"/>
          </a:xfrm>
          <a:prstGeom prst="rect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09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809882-6AD5-40C2-B39A-A8E05092D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4168" y="559673"/>
            <a:ext cx="4527807" cy="994172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Bahnschrift Light SemiCondensed" panose="020B0502040204020203" pitchFamily="34" charset="0"/>
              </a:rPr>
              <a:t>Вы восхитительны!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C50D55-71EE-45DE-8163-83AE46E88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071" y="1935324"/>
            <a:ext cx="3305496" cy="39753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Ячейка для ввода кода: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F9BB7E5-AB44-4D27-B500-12CAD22EC2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05" t="35238" r="6327" b="51157"/>
          <a:stretch/>
        </p:blipFill>
        <p:spPr>
          <a:xfrm>
            <a:off x="464071" y="2287974"/>
            <a:ext cx="7970675" cy="699797"/>
          </a:xfrm>
          <a:prstGeom prst="rect">
            <a:avLst/>
          </a:prstGeom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CEDBAB4C-19F7-4FD9-9245-4C17A4D2B141}"/>
              </a:ext>
            </a:extLst>
          </p:cNvPr>
          <p:cNvSpPr txBox="1">
            <a:spLocks/>
          </p:cNvSpPr>
          <p:nvPr/>
        </p:nvSpPr>
        <p:spPr>
          <a:xfrm>
            <a:off x="464071" y="3230232"/>
            <a:ext cx="3108261" cy="397536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latin typeface="Bahnschrift Light SemiCondensed" panose="020B0502040204020203" pitchFamily="34" charset="0"/>
              </a:rPr>
              <a:t>Панель инструментов</a:t>
            </a:r>
            <a:r>
              <a:rPr lang="ru-RU" sz="2100" dirty="0">
                <a:latin typeface="Bahnschrift Light SemiCondensed" panose="020B0502040204020203" pitchFamily="34" charset="0"/>
              </a:rPr>
              <a:t>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B94AB4E-80F7-44E7-BABA-D081084329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50" t="23972" r="49337" b="69226"/>
          <a:stretch/>
        </p:blipFill>
        <p:spPr>
          <a:xfrm>
            <a:off x="464071" y="3627768"/>
            <a:ext cx="5285996" cy="44936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15A5682-1F53-4FC6-B046-E0D183166553}"/>
              </a:ext>
            </a:extLst>
          </p:cNvPr>
          <p:cNvSpPr txBox="1"/>
          <p:nvPr/>
        </p:nvSpPr>
        <p:spPr>
          <a:xfrm>
            <a:off x="464071" y="4124142"/>
            <a:ext cx="7761903" cy="224676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ru-RU" sz="2000" dirty="0">
                <a:latin typeface="Bahnschrift Light SemiCondensed" panose="020B0502040204020203" pitchFamily="34" charset="0"/>
              </a:rPr>
              <a:t>Список кнопок:</a:t>
            </a:r>
          </a:p>
          <a:p>
            <a:pPr marL="257175" indent="-257175"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Сохранение проекта.</a:t>
            </a:r>
          </a:p>
          <a:p>
            <a:pPr marL="257175" indent="-257175"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Добавление новой ячейки (добавляется под выделенной ячейкой).</a:t>
            </a:r>
          </a:p>
          <a:p>
            <a:pPr marL="257175" indent="-257175"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Удаление ячейки.</a:t>
            </a:r>
          </a:p>
          <a:p>
            <a:pPr marL="257175" indent="-257175"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Копирование ячеек.</a:t>
            </a:r>
          </a:p>
          <a:p>
            <a:pPr marL="257175" indent="-257175"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Вставка скопированных ячеек.</a:t>
            </a:r>
          </a:p>
          <a:p>
            <a:pPr marL="257175" indent="-257175"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Движение ячеек.</a:t>
            </a:r>
          </a:p>
          <a:p>
            <a:pPr marL="257175" indent="-257175"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Запуск кода в выделенной ячейке.</a:t>
            </a:r>
          </a:p>
          <a:p>
            <a:pPr marL="257175" indent="-257175"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Прерывание работы ядра.</a:t>
            </a:r>
          </a:p>
          <a:p>
            <a:pPr marL="257175" indent="-257175"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Обновление ядра.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F7C3251-93D2-4061-A03C-0A0E0F0CD315}"/>
              </a:ext>
            </a:extLst>
          </p:cNvPr>
          <p:cNvSpPr/>
          <p:nvPr/>
        </p:nvSpPr>
        <p:spPr>
          <a:xfrm rot="10800000">
            <a:off x="0" y="798953"/>
            <a:ext cx="1866122" cy="425246"/>
          </a:xfrm>
          <a:prstGeom prst="rect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Равнобедренный треугольник 3">
            <a:extLst>
              <a:ext uri="{FF2B5EF4-FFF2-40B4-BE49-F238E27FC236}">
                <a16:creationId xmlns:a16="http://schemas.microsoft.com/office/drawing/2014/main" id="{85F66C41-612E-404A-80E6-472BA034C374}"/>
              </a:ext>
            </a:extLst>
          </p:cNvPr>
          <p:cNvSpPr/>
          <p:nvPr/>
        </p:nvSpPr>
        <p:spPr>
          <a:xfrm rot="5400000">
            <a:off x="1394926" y="661678"/>
            <a:ext cx="942392" cy="699796"/>
          </a:xfrm>
          <a:prstGeom prst="triangle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6966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5DEC10-7587-4797-BA2E-912FE5E27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71"/>
            <a:ext cx="7886700" cy="1152183"/>
          </a:xfrm>
        </p:spPr>
        <p:txBody>
          <a:bodyPr/>
          <a:lstStyle/>
          <a:p>
            <a:r>
              <a:rPr lang="ru-RU" dirty="0">
                <a:latin typeface="Bahnschrift Light SemiCondensed" panose="020B0502040204020203" pitchFamily="34" charset="0"/>
              </a:rPr>
              <a:t>Потоковый вывод </a:t>
            </a:r>
            <a:r>
              <a:rPr lang="en-US" dirty="0">
                <a:latin typeface="Bahnschrift Light SemiCondensed" panose="020B0502040204020203" pitchFamily="34" charset="0"/>
              </a:rPr>
              <a:t>print()</a:t>
            </a:r>
            <a:endParaRPr lang="ru-RU" dirty="0">
              <a:latin typeface="Bahnschrift Light SemiCondensed" panose="020B050204020402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6BB1FF-9DCB-4FDE-AB74-5CE5B3854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06916"/>
            <a:ext cx="7886700" cy="57924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sz="2600" dirty="0">
                <a:latin typeface="Bahnschrift Light SemiCondensed" panose="020B0502040204020203" pitchFamily="34" charset="0"/>
              </a:rPr>
              <a:t>Для вывода на экран используется функция </a:t>
            </a:r>
            <a:r>
              <a:rPr lang="en-US" sz="2600" dirty="0">
                <a:latin typeface="Bahnschrift Light SemiCondensed" panose="020B0502040204020203" pitchFamily="34" charset="0"/>
              </a:rPr>
              <a:t>print().</a:t>
            </a:r>
            <a:endParaRPr lang="ru-RU" sz="2600" dirty="0"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endParaRPr lang="ru-RU" sz="2600" dirty="0"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endParaRPr lang="en-US" sz="2600" dirty="0"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ru-RU" sz="2600" dirty="0">
                <a:latin typeface="Bahnschrift Light SemiCondensed" panose="020B0502040204020203" pitchFamily="34" charset="0"/>
              </a:rPr>
              <a:t>В качестве аргумента </a:t>
            </a:r>
            <a:r>
              <a:rPr lang="en-US" sz="2600" dirty="0">
                <a:latin typeface="Bahnschrift Light SemiCondensed" panose="020B0502040204020203" pitchFamily="34" charset="0"/>
              </a:rPr>
              <a:t>“value”</a:t>
            </a:r>
            <a:r>
              <a:rPr lang="ru-RU" sz="2600" dirty="0">
                <a:latin typeface="Bahnschrift Light SemiCondensed" panose="020B0502040204020203" pitchFamily="34" charset="0"/>
              </a:rPr>
              <a:t> для вывода на экран</a:t>
            </a:r>
            <a:r>
              <a:rPr lang="en-US" sz="2600" dirty="0">
                <a:latin typeface="Bahnschrift Light SemiCondensed" panose="020B0502040204020203" pitchFamily="34" charset="0"/>
              </a:rPr>
              <a:t> </a:t>
            </a:r>
            <a:r>
              <a:rPr lang="ru-RU" sz="2600" dirty="0">
                <a:latin typeface="Bahnschrift Light SemiCondensed" panose="020B0502040204020203" pitchFamily="34" charset="0"/>
              </a:rPr>
              <a:t>принимает строку, а так же любой другой объект типа </a:t>
            </a:r>
            <a:r>
              <a:rPr lang="en-US" sz="2600" dirty="0">
                <a:latin typeface="Bahnschrift Light SemiCondensed" panose="020B0502040204020203" pitchFamily="34" charset="0"/>
              </a:rPr>
              <a:t>int, float, list, set </a:t>
            </a:r>
            <a:r>
              <a:rPr lang="ru-RU" sz="2600" dirty="0">
                <a:latin typeface="Bahnschrift Light SemiCondensed" panose="020B0502040204020203" pitchFamily="34" charset="0"/>
              </a:rPr>
              <a:t>и т.д. Строка может </a:t>
            </a:r>
            <a:r>
              <a:rPr lang="ru-RU" sz="2600" dirty="0" err="1">
                <a:latin typeface="Bahnschrift Light SemiCondensed" panose="020B0502040204020203" pitchFamily="34" charset="0"/>
              </a:rPr>
              <a:t>выжеляться</a:t>
            </a:r>
            <a:r>
              <a:rPr lang="ru-RU" sz="2600" dirty="0">
                <a:latin typeface="Bahnschrift Light SemiCondensed" panose="020B0502040204020203" pitchFamily="34" charset="0"/>
              </a:rPr>
              <a:t> </a:t>
            </a:r>
            <a:r>
              <a:rPr lang="en-US" sz="2600" dirty="0">
                <a:latin typeface="Bahnschrift Light SemiCondensed" panose="020B0502040204020203" pitchFamily="34" charset="0"/>
              </a:rPr>
              <a:t>“ ” </a:t>
            </a:r>
            <a:r>
              <a:rPr lang="ru-RU" sz="2600" dirty="0">
                <a:latin typeface="Bahnschrift Light SemiCondensed" panose="020B0502040204020203" pitchFamily="34" charset="0"/>
              </a:rPr>
              <a:t>или </a:t>
            </a:r>
            <a:r>
              <a:rPr lang="en-US" sz="2600" dirty="0">
                <a:latin typeface="Bahnschrift Light SemiCondensed" panose="020B0502040204020203" pitchFamily="34" charset="0"/>
              </a:rPr>
              <a:t>‘ ’. </a:t>
            </a:r>
            <a:r>
              <a:rPr lang="ru-RU" sz="2600" dirty="0">
                <a:latin typeface="Bahnschrift Light SemiCondensed" panose="020B0502040204020203" pitchFamily="34" charset="0"/>
              </a:rPr>
              <a:t>Главное, чтобы кавычки с левой и правой стороны были одинаковые. </a:t>
            </a:r>
          </a:p>
          <a:p>
            <a:pPr marL="0" indent="0">
              <a:buNone/>
            </a:pPr>
            <a:r>
              <a:rPr lang="ru-RU" sz="2600" dirty="0">
                <a:latin typeface="Bahnschrift Light SemiCondensed" panose="020B0502040204020203" pitchFamily="34" charset="0"/>
              </a:rPr>
              <a:t>      </a:t>
            </a:r>
            <a:r>
              <a:rPr lang="en-US" sz="26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print('Python’)</a:t>
            </a:r>
            <a:r>
              <a:rPr lang="en-US" sz="2600" dirty="0">
                <a:latin typeface="Bahnschrift Light SemiCondensed" panose="020B0502040204020203" pitchFamily="34" charset="0"/>
              </a:rPr>
              <a:t> </a:t>
            </a:r>
            <a:endParaRPr lang="ru-RU" sz="2600" dirty="0"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ru-RU" sz="2600" dirty="0">
                <a:latin typeface="Bahnschrift Light SemiCondensed" panose="020B0502040204020203" pitchFamily="34" charset="0"/>
              </a:rPr>
              <a:t>      </a:t>
            </a:r>
            <a:r>
              <a:rPr lang="en-US" sz="26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print("Python")</a:t>
            </a:r>
            <a:endParaRPr lang="ru-RU" sz="2600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ru-RU" sz="2600" dirty="0">
                <a:latin typeface="Bahnschrift Light SemiCondensed" panose="020B0502040204020203" pitchFamily="34" charset="0"/>
              </a:rPr>
              <a:t>Команда </a:t>
            </a:r>
            <a:r>
              <a:rPr lang="en-US" sz="2600" dirty="0">
                <a:latin typeface="Bahnschrift Light SemiCondensed" panose="020B0502040204020203" pitchFamily="34" charset="0"/>
              </a:rPr>
              <a:t>print()</a:t>
            </a:r>
            <a:r>
              <a:rPr lang="ru-RU" sz="2600" dirty="0">
                <a:latin typeface="Bahnschrift Light SemiCondensed" panose="020B0502040204020203" pitchFamily="34" charset="0"/>
              </a:rPr>
              <a:t> позволяет ввод сразу нескольких аргументов для вывода:</a:t>
            </a:r>
          </a:p>
          <a:p>
            <a:pPr marL="457200" lvl="1" indent="0">
              <a:buNone/>
            </a:pPr>
            <a:r>
              <a:rPr lang="ru-RU" sz="2600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print</a:t>
            </a:r>
            <a:r>
              <a:rPr lang="ru-RU" sz="26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(‘Я', 'программирую', 'на языке', '</a:t>
            </a:r>
            <a:r>
              <a:rPr lang="ru-RU" sz="2600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Python</a:t>
            </a:r>
            <a:r>
              <a:rPr lang="ru-RU" sz="26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!’)</a:t>
            </a:r>
          </a:p>
          <a:p>
            <a:pPr marL="457200" lvl="1" indent="0">
              <a:buNone/>
            </a:pPr>
            <a:r>
              <a:rPr lang="ru-RU" sz="2600" dirty="0">
                <a:latin typeface="Bahnschrift Light SemiCondensed" panose="020B0502040204020203" pitchFamily="34" charset="0"/>
              </a:rPr>
              <a:t>Вывод:</a:t>
            </a:r>
          </a:p>
          <a:p>
            <a:pPr marL="457200" lvl="1" indent="0">
              <a:buNone/>
            </a:pPr>
            <a:r>
              <a:rPr lang="ru-RU" sz="2600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Я⎵программирую⎵на</a:t>
            </a:r>
            <a:r>
              <a:rPr lang="ru-RU" sz="26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 </a:t>
            </a:r>
            <a:r>
              <a:rPr lang="ru-RU" sz="2600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языке⎵Python</a:t>
            </a:r>
            <a:r>
              <a:rPr lang="ru-RU" sz="26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!</a:t>
            </a:r>
          </a:p>
          <a:p>
            <a:pPr marL="0" indent="0">
              <a:buNone/>
            </a:pPr>
            <a:r>
              <a:rPr lang="ru-RU" sz="2600" dirty="0">
                <a:latin typeface="Bahnschrift Light SemiCondensed" panose="020B0502040204020203" pitchFamily="34" charset="0"/>
              </a:rPr>
              <a:t>Параметр </a:t>
            </a:r>
            <a:r>
              <a:rPr lang="en-US" sz="2600" dirty="0" err="1">
                <a:latin typeface="Bahnschrift Light SemiCondensed" panose="020B0502040204020203" pitchFamily="34" charset="0"/>
              </a:rPr>
              <a:t>sep</a:t>
            </a:r>
            <a:r>
              <a:rPr lang="ru-RU" sz="2600" dirty="0">
                <a:latin typeface="Bahnschrift Light SemiCondensed" panose="020B0502040204020203" pitchFamily="34" charset="0"/>
              </a:rPr>
              <a:t> отвечает за отступы и по умолчанию разделяет элементы пробелом.</a:t>
            </a:r>
          </a:p>
          <a:p>
            <a:pPr marL="0" indent="0">
              <a:buNone/>
            </a:pPr>
            <a:r>
              <a:rPr lang="ru-RU" sz="2600" dirty="0">
                <a:latin typeface="Bahnschrift Light SemiCondensed" panose="020B0502040204020203" pitchFamily="34" charset="0"/>
              </a:rPr>
              <a:t>Параметр </a:t>
            </a:r>
            <a:r>
              <a:rPr lang="en-US" sz="2600" dirty="0">
                <a:latin typeface="Bahnschrift Light SemiCondensed" panose="020B0502040204020203" pitchFamily="34" charset="0"/>
              </a:rPr>
              <a:t>end</a:t>
            </a:r>
            <a:r>
              <a:rPr lang="ru-RU" sz="2600" dirty="0">
                <a:latin typeface="Bahnschrift Light SemiCondensed" panose="020B0502040204020203" pitchFamily="34" charset="0"/>
              </a:rPr>
              <a:t> отвечает за конец вывода и по умолчанию является переносом строки </a:t>
            </a:r>
            <a:r>
              <a:rPr lang="en-US" sz="2600" dirty="0">
                <a:latin typeface="Bahnschrift Light SemiCondensed" panose="020B0502040204020203" pitchFamily="34" charset="0"/>
              </a:rPr>
              <a:t>‘\n’</a:t>
            </a:r>
          </a:p>
          <a:p>
            <a:pPr marL="0" indent="0">
              <a:buNone/>
            </a:pPr>
            <a:r>
              <a:rPr lang="ru-RU" sz="2600" dirty="0">
                <a:latin typeface="Bahnschrift Light SemiCondensed" panose="020B0502040204020203" pitchFamily="34" charset="0"/>
              </a:rPr>
              <a:t>Если после вывода данных нужно более одного перевода строки, то необходимо использовать следующий код:</a:t>
            </a:r>
            <a:endParaRPr lang="en-US" sz="2600" dirty="0"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en-US" sz="26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print('Python', end='\n\n\n')</a:t>
            </a:r>
            <a:endParaRPr lang="ru-RU" sz="2600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endParaRPr lang="ru-RU" sz="2400" dirty="0">
              <a:latin typeface="Bahnschrift Light SemiCondensed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ru-RU" dirty="0">
              <a:latin typeface="Bahnschrift Light SemiCondensed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ru-RU" dirty="0">
              <a:latin typeface="Bahnschrift Light SemiCondensed" panose="020B0502040204020203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4EECB99-FF05-4FA1-AA66-84FC146444BE}"/>
              </a:ext>
            </a:extLst>
          </p:cNvPr>
          <p:cNvSpPr/>
          <p:nvPr/>
        </p:nvSpPr>
        <p:spPr>
          <a:xfrm>
            <a:off x="475861" y="1283624"/>
            <a:ext cx="8192278" cy="461665"/>
          </a:xfrm>
          <a:prstGeom prst="rect">
            <a:avLst/>
          </a:prstGeom>
          <a:solidFill>
            <a:schemeClr val="bg1"/>
          </a:solidFill>
          <a:ln w="38100">
            <a:solidFill>
              <a:srgbClr val="DBBA9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latin typeface="Bahnschrift Light SemiCondensed" panose="020B0502040204020203" pitchFamily="34" charset="0"/>
              </a:rPr>
              <a:t>print(value, ..., </a:t>
            </a:r>
            <a:r>
              <a:rPr lang="en-US" sz="2400" dirty="0" err="1">
                <a:latin typeface="Bahnschrift Light SemiCondensed" panose="020B0502040204020203" pitchFamily="34" charset="0"/>
              </a:rPr>
              <a:t>sep</a:t>
            </a:r>
            <a:r>
              <a:rPr lang="en-US" sz="2400" dirty="0">
                <a:latin typeface="Bahnschrift Light SemiCondensed" panose="020B0502040204020203" pitchFamily="34" charset="0"/>
              </a:rPr>
              <a:t>=‘</a:t>
            </a:r>
            <a:r>
              <a:rPr lang="ru-RU" sz="2400" dirty="0">
                <a:latin typeface="Bahnschrift Light SemiCondensed" panose="020B0502040204020203" pitchFamily="34" charset="0"/>
              </a:rPr>
              <a:t> </a:t>
            </a:r>
            <a:r>
              <a:rPr lang="en-US" sz="2400" dirty="0">
                <a:latin typeface="Bahnschrift Light SemiCondensed" panose="020B0502040204020203" pitchFamily="34" charset="0"/>
              </a:rPr>
              <a:t>', end='\n', file=</a:t>
            </a:r>
            <a:r>
              <a:rPr lang="en-US" sz="2400" dirty="0" err="1">
                <a:latin typeface="Bahnschrift Light SemiCondensed" panose="020B0502040204020203" pitchFamily="34" charset="0"/>
              </a:rPr>
              <a:t>sys.stdout</a:t>
            </a:r>
            <a:r>
              <a:rPr lang="en-US" sz="2400" dirty="0">
                <a:latin typeface="Bahnschrift Light SemiCondensed" panose="020B0502040204020203" pitchFamily="34" charset="0"/>
              </a:rPr>
              <a:t>, flush=False)</a:t>
            </a:r>
            <a:endParaRPr lang="ru-RU" sz="2400" dirty="0"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817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30E78C7-8AD4-46FF-822F-1DCD59DF9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675" y="1321772"/>
            <a:ext cx="78867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400" dirty="0">
                <a:latin typeface="Bahnschrift Light SemiCondensed" panose="020B0502040204020203" pitchFamily="34" charset="0"/>
              </a:rPr>
              <a:t>Параметр </a:t>
            </a:r>
            <a:r>
              <a:rPr lang="ru-RU" sz="2400" dirty="0" err="1">
                <a:latin typeface="Bahnschrift Light SemiCondensed" panose="020B0502040204020203" pitchFamily="34" charset="0"/>
              </a:rPr>
              <a:t>file</a:t>
            </a:r>
            <a:r>
              <a:rPr lang="ru-RU" sz="2400" dirty="0">
                <a:latin typeface="Bahnschrift Light SemiCondensed" panose="020B0502040204020203" pitchFamily="34" charset="0"/>
              </a:rPr>
              <a:t> — </a:t>
            </a:r>
            <a:r>
              <a:rPr lang="ru-RU" sz="2400" dirty="0" err="1">
                <a:latin typeface="Bahnschrift Light SemiCondensed" panose="020B0502040204020203" pitchFamily="34" charset="0"/>
              </a:rPr>
              <a:t>файлоподобный</a:t>
            </a:r>
            <a:r>
              <a:rPr lang="ru-RU" sz="2400" dirty="0">
                <a:latin typeface="Bahnschrift Light SemiCondensed" panose="020B0502040204020203" pitchFamily="34" charset="0"/>
              </a:rPr>
              <a:t> объект (поток). По умолчанию — это </a:t>
            </a:r>
            <a:r>
              <a:rPr lang="ru-RU" sz="2400" dirty="0" err="1">
                <a:latin typeface="Bahnschrift Light SemiCondensed" panose="020B0502040204020203" pitchFamily="34" charset="0"/>
              </a:rPr>
              <a:t>sys.stdout</a:t>
            </a:r>
            <a:r>
              <a:rPr lang="en-US" sz="2400" dirty="0">
                <a:latin typeface="Bahnschrift Light SemiCondensed" panose="020B0502040204020203" pitchFamily="34" charset="0"/>
              </a:rPr>
              <a:t> (</a:t>
            </a:r>
            <a:r>
              <a:rPr lang="ru-RU" sz="2400" dirty="0">
                <a:latin typeface="Bahnschrift Light SemiCondensed" panose="020B0502040204020203" pitchFamily="34" charset="0"/>
              </a:rPr>
              <a:t>вывод на экран</a:t>
            </a:r>
            <a:r>
              <a:rPr lang="en-US" sz="2400" dirty="0">
                <a:latin typeface="Bahnschrift Light SemiCondensed" panose="020B0502040204020203" pitchFamily="34" charset="0"/>
              </a:rPr>
              <a:t>)</a:t>
            </a:r>
            <a:r>
              <a:rPr lang="ru-RU" sz="2400" dirty="0">
                <a:latin typeface="Bahnschrift Light SemiCondensed" panose="020B0502040204020203" pitchFamily="34" charset="0"/>
              </a:rPr>
              <a:t>. Здесь можно указать файл, в который нужно записать или добавить данные из функции </a:t>
            </a:r>
            <a:r>
              <a:rPr lang="ru-RU" sz="2400" dirty="0" err="1">
                <a:latin typeface="Bahnschrift Light SemiCondensed" panose="020B0502040204020203" pitchFamily="34" charset="0"/>
              </a:rPr>
              <a:t>print</a:t>
            </a:r>
            <a:r>
              <a:rPr lang="ru-RU" sz="2400" dirty="0">
                <a:latin typeface="Bahnschrift Light SemiCondensed" panose="020B0502040204020203" pitchFamily="34" charset="0"/>
              </a:rPr>
              <a:t>.</a:t>
            </a:r>
          </a:p>
          <a:p>
            <a:pPr marL="0" indent="0" algn="just">
              <a:buNone/>
            </a:pPr>
            <a:r>
              <a:rPr lang="ru-RU" sz="2400" dirty="0">
                <a:latin typeface="Bahnschrift Light SemiCondensed" panose="020B0502040204020203" pitchFamily="34" charset="0"/>
              </a:rPr>
              <a:t>Таким образом вывод функции можно сохранять в файлы форматов .</a:t>
            </a:r>
            <a:r>
              <a:rPr lang="ru-RU" sz="2400" dirty="0" err="1">
                <a:latin typeface="Bahnschrift Light SemiCondensed" panose="020B0502040204020203" pitchFamily="34" charset="0"/>
              </a:rPr>
              <a:t>csv</a:t>
            </a:r>
            <a:r>
              <a:rPr lang="ru-RU" sz="2400" dirty="0">
                <a:latin typeface="Bahnschrift Light SemiCondensed" panose="020B0502040204020203" pitchFamily="34" charset="0"/>
              </a:rPr>
              <a:t> или .</a:t>
            </a:r>
            <a:r>
              <a:rPr lang="ru-RU" sz="2400" dirty="0" err="1">
                <a:latin typeface="Bahnschrift Light SemiCondensed" panose="020B0502040204020203" pitchFamily="34" charset="0"/>
              </a:rPr>
              <a:t>txt</a:t>
            </a:r>
            <a:r>
              <a:rPr lang="ru-RU" sz="2400" dirty="0">
                <a:latin typeface="Bahnschrift Light SemiCondensed" panose="020B0502040204020203" pitchFamily="34" charset="0"/>
              </a:rPr>
              <a:t>.</a:t>
            </a:r>
          </a:p>
          <a:p>
            <a:pPr marL="0" indent="0" algn="just">
              <a:buNone/>
            </a:pPr>
            <a:r>
              <a:rPr lang="ru-RU" sz="2400" dirty="0">
                <a:latin typeface="Bahnschrift Light SemiCondensed" panose="020B0502040204020203" pitchFamily="34" charset="0"/>
              </a:rPr>
              <a:t>Параметр </a:t>
            </a:r>
            <a:r>
              <a:rPr lang="ru-RU" sz="2400" dirty="0" err="1">
                <a:latin typeface="Bahnschrift Light SemiCondensed" panose="020B0502040204020203" pitchFamily="34" charset="0"/>
              </a:rPr>
              <a:t>flush</a:t>
            </a:r>
            <a:r>
              <a:rPr lang="ru-RU" sz="2400" dirty="0">
                <a:latin typeface="Bahnschrift Light SemiCondensed" panose="020B0502040204020203" pitchFamily="34" charset="0"/>
              </a:rPr>
              <a:t> — определяет, нужно ли принудительно очищать поток. По умолчанию значение равно </a:t>
            </a:r>
            <a:r>
              <a:rPr lang="ru-RU" sz="2400" dirty="0" err="1">
                <a:latin typeface="Bahnschrift Light SemiCondensed" panose="020B0502040204020203" pitchFamily="34" charset="0"/>
              </a:rPr>
              <a:t>False</a:t>
            </a:r>
            <a:r>
              <a:rPr lang="ru-RU" sz="2400" dirty="0">
                <a:latin typeface="Bahnschrift Light SemiCondensed" panose="020B0502040204020203" pitchFamily="34" charset="0"/>
              </a:rPr>
              <a:t>.</a:t>
            </a:r>
          </a:p>
          <a:p>
            <a:pPr marL="0" indent="0" algn="just">
              <a:buNone/>
            </a:pPr>
            <a:endParaRPr lang="ru-RU" sz="2400" dirty="0">
              <a:latin typeface="Bahnschrift Light SemiCondensed" panose="020B0502040204020203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FC474F3-991A-497D-B4A5-D42C3B31A956}"/>
              </a:ext>
            </a:extLst>
          </p:cNvPr>
          <p:cNvSpPr/>
          <p:nvPr/>
        </p:nvSpPr>
        <p:spPr>
          <a:xfrm>
            <a:off x="475861" y="574497"/>
            <a:ext cx="8192278" cy="461665"/>
          </a:xfrm>
          <a:prstGeom prst="rect">
            <a:avLst/>
          </a:prstGeom>
          <a:solidFill>
            <a:schemeClr val="bg1"/>
          </a:solidFill>
          <a:ln w="38100">
            <a:solidFill>
              <a:srgbClr val="DBBA9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latin typeface="Bahnschrift Light SemiCondensed" panose="020B0502040204020203" pitchFamily="34" charset="0"/>
              </a:rPr>
              <a:t>print(value, ..., </a:t>
            </a:r>
            <a:r>
              <a:rPr lang="en-US" sz="2400" dirty="0" err="1">
                <a:latin typeface="Bahnschrift Light SemiCondensed" panose="020B0502040204020203" pitchFamily="34" charset="0"/>
              </a:rPr>
              <a:t>sep</a:t>
            </a:r>
            <a:r>
              <a:rPr lang="en-US" sz="2400" dirty="0">
                <a:latin typeface="Bahnschrift Light SemiCondensed" panose="020B0502040204020203" pitchFamily="34" charset="0"/>
              </a:rPr>
              <a:t>=‘</a:t>
            </a:r>
            <a:r>
              <a:rPr lang="ru-RU" sz="2400" dirty="0">
                <a:latin typeface="Bahnschrift Light SemiCondensed" panose="020B0502040204020203" pitchFamily="34" charset="0"/>
              </a:rPr>
              <a:t> </a:t>
            </a:r>
            <a:r>
              <a:rPr lang="en-US" sz="2400" dirty="0">
                <a:latin typeface="Bahnschrift Light SemiCondensed" panose="020B0502040204020203" pitchFamily="34" charset="0"/>
              </a:rPr>
              <a:t>', end='\n', file=</a:t>
            </a:r>
            <a:r>
              <a:rPr lang="en-US" sz="2400" dirty="0" err="1">
                <a:latin typeface="Bahnschrift Light SemiCondensed" panose="020B0502040204020203" pitchFamily="34" charset="0"/>
              </a:rPr>
              <a:t>sys.stdout</a:t>
            </a:r>
            <a:r>
              <a:rPr lang="en-US" sz="2400" dirty="0">
                <a:latin typeface="Bahnschrift Light SemiCondensed" panose="020B0502040204020203" pitchFamily="34" charset="0"/>
              </a:rPr>
              <a:t>, flush=False)</a:t>
            </a:r>
            <a:endParaRPr lang="ru-RU" sz="2400" dirty="0">
              <a:latin typeface="Bahnschrift Light SemiCondensed" panose="020B0502040204020203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048B743-0371-47C6-BF26-4C744E9EB5FC}"/>
              </a:ext>
            </a:extLst>
          </p:cNvPr>
          <p:cNvSpPr/>
          <p:nvPr/>
        </p:nvSpPr>
        <p:spPr>
          <a:xfrm>
            <a:off x="0" y="4739950"/>
            <a:ext cx="9144000" cy="2118049"/>
          </a:xfrm>
          <a:prstGeom prst="rect">
            <a:avLst/>
          </a:prstGeom>
          <a:solidFill>
            <a:srgbClr val="DBBA91"/>
          </a:solidFill>
          <a:ln>
            <a:solidFill>
              <a:srgbClr val="DBBA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E1B7D8-987F-4CFE-A486-720C42E3631A}"/>
              </a:ext>
            </a:extLst>
          </p:cNvPr>
          <p:cNvSpPr txBox="1"/>
          <p:nvPr/>
        </p:nvSpPr>
        <p:spPr>
          <a:xfrm>
            <a:off x="214604" y="4935894"/>
            <a:ext cx="36762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file </a:t>
            </a:r>
            <a:r>
              <a:rPr lang="ru-RU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? </a:t>
            </a:r>
            <a:r>
              <a:rPr lang="en-US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flush </a:t>
            </a:r>
            <a:r>
              <a:rPr lang="ru-RU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? </a:t>
            </a:r>
            <a:r>
              <a:rPr lang="en-US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file </a:t>
            </a:r>
            <a:r>
              <a:rPr lang="ru-RU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? </a:t>
            </a:r>
            <a:r>
              <a:rPr lang="en-US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flush </a:t>
            </a:r>
            <a:r>
              <a:rPr lang="ru-RU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?</a:t>
            </a:r>
            <a:r>
              <a:rPr lang="en-US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endParaRPr lang="ru-RU" sz="48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908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4B490F-3C79-4204-94B0-60BDEE82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Bahnschrift Light SemiCondensed" panose="020B0502040204020203" pitchFamily="34" charset="0"/>
              </a:rPr>
              <a:t>Метод </a:t>
            </a:r>
            <a:r>
              <a:rPr lang="en-US" dirty="0">
                <a:latin typeface="Bahnschrift Light SemiCondensed" panose="020B0502040204020203" pitchFamily="34" charset="0"/>
              </a:rPr>
              <a:t>format</a:t>
            </a:r>
            <a:r>
              <a:rPr lang="ru-RU" dirty="0">
                <a:latin typeface="Bahnschrift Light SemiCondensed" panose="020B0502040204020203" pitchFamily="34" charset="0"/>
              </a:rPr>
              <a:t>()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5E1DA0-D75F-41AD-BB25-DC2C1BE48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74237"/>
            <a:ext cx="7886700" cy="470272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>
                <a:latin typeface="Bahnschrift Light SemiCondensed" panose="020B0502040204020203" pitchFamily="34" charset="0"/>
              </a:rPr>
              <a:t>Если вместе со строковым сообщением нужно передать значения нескольких объектов (даже другого типа)</a:t>
            </a:r>
            <a:r>
              <a:rPr lang="en-US" sz="2000" dirty="0">
                <a:latin typeface="Bahnschrift Light SemiCondensed" panose="020B0502040204020203" pitchFamily="34" charset="0"/>
              </a:rPr>
              <a:t> </a:t>
            </a:r>
            <a:r>
              <a:rPr lang="ru-RU" sz="2000" dirty="0">
                <a:latin typeface="Bahnschrift Light SemiCondensed" panose="020B0502040204020203" pitchFamily="34" charset="0"/>
              </a:rPr>
              <a:t>можно использовать метод </a:t>
            </a:r>
            <a:r>
              <a:rPr lang="en-US" sz="2000" dirty="0">
                <a:latin typeface="Bahnschrift Light SemiCondensed" panose="020B0502040204020203" pitchFamily="34" charset="0"/>
              </a:rPr>
              <a:t>format</a:t>
            </a:r>
            <a:r>
              <a:rPr lang="ru-RU" sz="2000" dirty="0">
                <a:latin typeface="Bahnschrift Light SemiCondensed" panose="020B0502040204020203" pitchFamily="34" charset="0"/>
              </a:rPr>
              <a:t>()</a:t>
            </a:r>
            <a:r>
              <a:rPr lang="en-US" sz="2000" dirty="0">
                <a:latin typeface="Bahnschrift Light SemiCondensed" panose="020B0502040204020203" pitchFamily="34" charset="0"/>
              </a:rPr>
              <a:t> </a:t>
            </a:r>
            <a:r>
              <a:rPr lang="ru-RU" sz="2000" dirty="0">
                <a:latin typeface="Bahnschrift Light SemiCondensed" panose="020B0502040204020203" pitchFamily="34" charset="0"/>
              </a:rPr>
              <a:t>и внутри сообщения вписывать индексы элементов в фигурных скобках </a:t>
            </a:r>
            <a:r>
              <a:rPr lang="en-US" sz="2000" dirty="0">
                <a:latin typeface="Bahnschrift Light SemiCondensed" panose="020B0502040204020203" pitchFamily="34" charset="0"/>
              </a:rPr>
              <a:t>{}.</a:t>
            </a:r>
          </a:p>
          <a:p>
            <a:pPr marL="0" indent="0" algn="just">
              <a:buNone/>
            </a:pPr>
            <a:r>
              <a:rPr lang="en-US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a = </a:t>
            </a:r>
            <a:r>
              <a:rPr lang="ru-RU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3</a:t>
            </a:r>
            <a:r>
              <a:rPr lang="en-US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 </a:t>
            </a:r>
            <a:endParaRPr lang="ru-RU" sz="2400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 algn="just">
              <a:buNone/>
            </a:pPr>
            <a:r>
              <a:rPr lang="en-US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b = "</a:t>
            </a:r>
            <a:r>
              <a:rPr lang="en-US" sz="2400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PythonRU</a:t>
            </a:r>
            <a:r>
              <a:rPr lang="en-US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" </a:t>
            </a:r>
            <a:endParaRPr lang="ru-RU" sz="2400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 algn="just">
              <a:buNone/>
            </a:pPr>
            <a:r>
              <a:rPr lang="en-US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print("{0} — </a:t>
            </a:r>
            <a:r>
              <a:rPr lang="ru-RU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число, а {1} — строка.".</a:t>
            </a:r>
            <a:r>
              <a:rPr lang="en-US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format(</a:t>
            </a:r>
            <a:r>
              <a:rPr lang="en-US" sz="2400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a,b</a:t>
            </a:r>
            <a:r>
              <a:rPr lang="en-US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))</a:t>
            </a:r>
            <a:endParaRPr lang="ru-RU" sz="2400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 algn="just">
              <a:buNone/>
            </a:pPr>
            <a:r>
              <a:rPr lang="ru-RU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2 — целое число, а </a:t>
            </a:r>
            <a:r>
              <a:rPr lang="ru-RU" sz="2400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PythonRU</a:t>
            </a:r>
            <a:r>
              <a:rPr lang="ru-RU" sz="2400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 — строка.</a:t>
            </a:r>
          </a:p>
          <a:p>
            <a:pPr marL="0" indent="0" algn="just">
              <a:buNone/>
            </a:pPr>
            <a:r>
              <a:rPr lang="ru-RU" sz="2000" dirty="0">
                <a:latin typeface="Bahnschrift Light SemiCondensed" panose="020B0502040204020203" pitchFamily="34" charset="0"/>
              </a:rPr>
              <a:t>Если поставить одинаковый номер индекса в обоих местах, то при выводе на этих позициях будут одни и те же значения.</a:t>
            </a:r>
          </a:p>
          <a:p>
            <a:pPr marL="0" indent="0">
              <a:buNone/>
            </a:pPr>
            <a:endParaRPr lang="ru-RU" sz="1200" dirty="0"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86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DF45BA-69DA-438C-8B5D-75B84C06D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>
                <a:latin typeface="Bahnschrift Light SemiCondensed" panose="020B0502040204020203" pitchFamily="34" charset="0"/>
              </a:rPr>
              <a:t>%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4EABB4-8586-434E-B6A2-0B6D5DF0A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6873"/>
            <a:ext cx="7886700" cy="4600090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Вместо метода </a:t>
            </a:r>
            <a:r>
              <a:rPr lang="ru-RU" dirty="0" err="1">
                <a:latin typeface="Bahnschrift Light SemiCondensed" panose="020B0502040204020203" pitchFamily="34" charset="0"/>
              </a:rPr>
              <a:t>format</a:t>
            </a:r>
            <a:r>
              <a:rPr lang="ru-RU" dirty="0">
                <a:latin typeface="Bahnschrift Light SemiCondensed" panose="020B0502040204020203" pitchFamily="34" charset="0"/>
              </a:rPr>
              <a:t>() можно использовать знак процента (%) для вывода значений переменных.</a:t>
            </a:r>
          </a:p>
          <a:p>
            <a:pPr marL="0" indent="0" algn="just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a = </a:t>
            </a:r>
            <a:r>
              <a:rPr lang="ru-RU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3</a:t>
            </a: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 </a:t>
            </a:r>
            <a:endParaRPr lang="ru-RU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 algn="just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b = "Python" </a:t>
            </a:r>
            <a:endParaRPr lang="ru-RU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 algn="just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print("%d — </a:t>
            </a:r>
            <a:r>
              <a:rPr lang="ru-RU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целое число, а %</a:t>
            </a: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s — </a:t>
            </a:r>
            <a:r>
              <a:rPr lang="ru-RU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строка."%(</a:t>
            </a:r>
            <a:r>
              <a:rPr lang="en-US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a,b</a:t>
            </a: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))</a:t>
            </a:r>
            <a:endParaRPr lang="ru-RU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 algn="just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Но здесь не нужно указывать номера индексов, а только обозначить тип данных, которые получит функция.</a:t>
            </a:r>
          </a:p>
          <a:p>
            <a:pPr marL="0" indent="0" algn="just">
              <a:buNone/>
            </a:pPr>
            <a:r>
              <a:rPr lang="ru-RU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%d</a:t>
            </a:r>
            <a:r>
              <a:rPr lang="ru-RU" dirty="0">
                <a:latin typeface="Bahnschrift Light SemiCondensed" panose="020B0502040204020203" pitchFamily="34" charset="0"/>
              </a:rPr>
              <a:t> — это заполнитель для числовых или десятичных значений.</a:t>
            </a:r>
          </a:p>
          <a:p>
            <a:pPr marL="0" indent="0" algn="just">
              <a:buNone/>
            </a:pPr>
            <a:r>
              <a:rPr lang="ru-RU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%s</a:t>
            </a:r>
            <a:r>
              <a:rPr lang="ru-RU" dirty="0">
                <a:latin typeface="Bahnschrift Light SemiCondensed" panose="020B0502040204020203" pitchFamily="34" charset="0"/>
              </a:rPr>
              <a:t> — заполнитель для строк.</a:t>
            </a:r>
          </a:p>
          <a:p>
            <a:pPr marL="0" indent="0" algn="just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%</a:t>
            </a:r>
            <a:r>
              <a:rPr lang="en-US" dirty="0">
                <a:latin typeface="Bahnschrift Light SemiCondensed" panose="020B0502040204020203" pitchFamily="34" charset="0"/>
              </a:rPr>
              <a:t>s </a:t>
            </a:r>
            <a:r>
              <a:rPr lang="ru-RU" dirty="0">
                <a:latin typeface="Bahnschrift Light SemiCondensed" panose="020B0502040204020203" pitchFamily="34" charset="0"/>
              </a:rPr>
              <a:t>можно использовать для числа (автоматическая конвертация), но %</a:t>
            </a:r>
            <a:r>
              <a:rPr lang="en-US" dirty="0">
                <a:latin typeface="Bahnschrift Light SemiCondensed" panose="020B0502040204020203" pitchFamily="34" charset="0"/>
              </a:rPr>
              <a:t>d </a:t>
            </a:r>
            <a:r>
              <a:rPr lang="ru-RU" dirty="0">
                <a:latin typeface="Bahnschrift Light SemiCondensed" panose="020B0502040204020203" pitchFamily="34" charset="0"/>
              </a:rPr>
              <a:t>нельзя использовать для строки.</a:t>
            </a:r>
          </a:p>
        </p:txBody>
      </p:sp>
    </p:spTree>
    <p:extLst>
      <p:ext uri="{BB962C8B-B14F-4D97-AF65-F5344CB8AC3E}">
        <p14:creationId xmlns:p14="http://schemas.microsoft.com/office/powerpoint/2010/main" val="273834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324BF-822E-4339-A9F1-4600F162F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Light SemiCondensed" panose="020B0502040204020203" pitchFamily="34" charset="0"/>
              </a:rPr>
              <a:t>F - </a:t>
            </a:r>
            <a:r>
              <a:rPr lang="ru-RU" dirty="0">
                <a:latin typeface="Bahnschrift Light SemiCondensed" panose="020B0502040204020203" pitchFamily="34" charset="0"/>
              </a:rPr>
              <a:t>строки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73920C-CB17-42C1-A1AC-D32AC53EE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0220"/>
            <a:ext cx="7886700" cy="458133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Так же для вывода можно использовать </a:t>
            </a:r>
            <a:r>
              <a:rPr lang="en-US" dirty="0">
                <a:latin typeface="Bahnschrift Light SemiCondensed" panose="020B0502040204020203" pitchFamily="34" charset="0"/>
              </a:rPr>
              <a:t>f-</a:t>
            </a:r>
            <a:r>
              <a:rPr lang="ru-RU" dirty="0">
                <a:latin typeface="Bahnschrift Light SemiCondensed" panose="020B0502040204020203" pitchFamily="34" charset="0"/>
              </a:rPr>
              <a:t>строки. Можно использовать строчную или заглавную буквы </a:t>
            </a:r>
            <a:r>
              <a:rPr lang="en-US" dirty="0">
                <a:latin typeface="Bahnschrift Light SemiCondensed" panose="020B0502040204020203" pitchFamily="34" charset="0"/>
              </a:rPr>
              <a:t>“f”, “F”</a:t>
            </a:r>
            <a:endParaRPr lang="ru-RU" dirty="0"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name = "Eric"</a:t>
            </a: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age = 74</a:t>
            </a: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print(</a:t>
            </a:r>
            <a:r>
              <a:rPr lang="en-US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f"Hello</a:t>
            </a: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, {name}. You are {age}.")</a:t>
            </a:r>
            <a:endParaRPr lang="ru-RU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Здесь в фигурных скобках пишутся названия объектов. </a:t>
            </a:r>
          </a:p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Также в внутри фигурных скобок могут вызываться методы, производиться несложные вычисления.</a:t>
            </a: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print(f"{</a:t>
            </a:r>
            <a:r>
              <a:rPr lang="en-US" dirty="0" err="1">
                <a:highlight>
                  <a:srgbClr val="DBBA91"/>
                </a:highlight>
                <a:latin typeface="Bahnschrift Light SemiCondensed" panose="020B0502040204020203" pitchFamily="34" charset="0"/>
              </a:rPr>
              <a:t>name.lower</a:t>
            </a: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()} is funny.")</a:t>
            </a:r>
            <a:endParaRPr lang="ru-RU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print(f"{2 * 37}")</a:t>
            </a:r>
            <a:endParaRPr lang="ru-RU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en-US" dirty="0">
                <a:latin typeface="Bahnschrift Light SemiCondensed" panose="020B0502040204020203" pitchFamily="34" charset="0"/>
              </a:rPr>
              <a:t>F-</a:t>
            </a:r>
            <a:r>
              <a:rPr lang="ru-RU" dirty="0">
                <a:latin typeface="Bahnschrift Light SemiCondensed" panose="020B0502040204020203" pitchFamily="34" charset="0"/>
              </a:rPr>
              <a:t>строки быстрее, чем метод </a:t>
            </a:r>
            <a:r>
              <a:rPr lang="en-US" dirty="0">
                <a:latin typeface="Bahnschrift Light SemiCondensed" panose="020B0502040204020203" pitchFamily="34" charset="0"/>
              </a:rPr>
              <a:t>format().</a:t>
            </a:r>
          </a:p>
        </p:txBody>
      </p:sp>
    </p:spTree>
    <p:extLst>
      <p:ext uri="{BB962C8B-B14F-4D97-AF65-F5344CB8AC3E}">
        <p14:creationId xmlns:p14="http://schemas.microsoft.com/office/powerpoint/2010/main" val="2021049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9FA4D-635C-4D69-8C56-A3AAF2AF9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Bahnschrift Light SemiCondensed" panose="020B0502040204020203" pitchFamily="34" charset="0"/>
              </a:rPr>
              <a:t>Потоковый ввод </a:t>
            </a:r>
            <a:r>
              <a:rPr lang="en-US" dirty="0">
                <a:latin typeface="Bahnschrift Light SemiCondensed" panose="020B0502040204020203" pitchFamily="34" charset="0"/>
              </a:rPr>
              <a:t>input()</a:t>
            </a:r>
            <a:endParaRPr lang="ru-RU" dirty="0">
              <a:latin typeface="Bahnschrift Light SemiCondensed" panose="020B050204020402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68FEBE-8C30-453B-8C37-5E1992DAC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2229"/>
            <a:ext cx="7886700" cy="467473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По умолчанию функция </a:t>
            </a:r>
            <a:r>
              <a:rPr lang="ru-RU" dirty="0" err="1">
                <a:latin typeface="Bahnschrift Light SemiCondensed" panose="020B0502040204020203" pitchFamily="34" charset="0"/>
              </a:rPr>
              <a:t>input</a:t>
            </a:r>
            <a:r>
              <a:rPr lang="ru-RU" dirty="0">
                <a:latin typeface="Bahnschrift Light SemiCondensed" panose="020B0502040204020203" pitchFamily="34" charset="0"/>
              </a:rPr>
              <a:t>() конвертирует всю получаемую информацию в строку.</a:t>
            </a:r>
            <a:endParaRPr lang="en-US" dirty="0"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Числа тоже изначально являются строками, для их конвертации и дальнейшей работы используются методы </a:t>
            </a:r>
            <a:r>
              <a:rPr lang="en-US" dirty="0">
                <a:latin typeface="Bahnschrift Light SemiCondensed" panose="020B0502040204020203" pitchFamily="34" charset="0"/>
              </a:rPr>
              <a:t>int() </a:t>
            </a:r>
            <a:r>
              <a:rPr lang="ru-RU" dirty="0">
                <a:latin typeface="Bahnschrift Light SemiCondensed" panose="020B0502040204020203" pitchFamily="34" charset="0"/>
              </a:rPr>
              <a:t>и</a:t>
            </a:r>
            <a:r>
              <a:rPr lang="en-US" dirty="0">
                <a:latin typeface="Bahnschrift Light SemiCondensed" panose="020B0502040204020203" pitchFamily="34" charset="0"/>
              </a:rPr>
              <a:t> float()</a:t>
            </a:r>
            <a:r>
              <a:rPr lang="ru-RU" dirty="0">
                <a:latin typeface="Bahnschrift Light SemiCondensed" panose="020B0502040204020203" pitchFamily="34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latin typeface="Bahnschrift Light SemiCondensed" panose="020B0502040204020203" pitchFamily="34" charset="0"/>
              </a:rPr>
              <a:t>int() – </a:t>
            </a:r>
            <a:r>
              <a:rPr lang="ru-RU" dirty="0">
                <a:latin typeface="Bahnschrift Light SemiCondensed" panose="020B0502040204020203" pitchFamily="34" charset="0"/>
              </a:rPr>
              <a:t>целое число</a:t>
            </a:r>
          </a:p>
          <a:p>
            <a:pPr marL="0" indent="0">
              <a:buNone/>
            </a:pPr>
            <a:r>
              <a:rPr lang="en-US" dirty="0">
                <a:latin typeface="Bahnschrift Light SemiCondensed" panose="020B0502040204020203" pitchFamily="34" charset="0"/>
              </a:rPr>
              <a:t>float() – </a:t>
            </a:r>
            <a:r>
              <a:rPr lang="ru-RU" dirty="0">
                <a:latin typeface="Bahnschrift Light SemiCondensed" panose="020B0502040204020203" pitchFamily="34" charset="0"/>
              </a:rPr>
              <a:t>число с плавающей запятой</a:t>
            </a: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name = input()</a:t>
            </a: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height = int(input())</a:t>
            </a: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weight = float(input())</a:t>
            </a:r>
          </a:p>
          <a:p>
            <a:pPr marL="0" indent="0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Для удобства пользователя в </a:t>
            </a:r>
            <a:r>
              <a:rPr lang="en-US" dirty="0">
                <a:latin typeface="Bahnschrift Light SemiCondensed" panose="020B0502040204020203" pitchFamily="34" charset="0"/>
              </a:rPr>
              <a:t>input() </a:t>
            </a:r>
            <a:r>
              <a:rPr lang="ru-RU" dirty="0">
                <a:latin typeface="Bahnschrift Light SemiCondensed" panose="020B0502040204020203" pitchFamily="34" charset="0"/>
              </a:rPr>
              <a:t>можно передавать строку с сообщением:</a:t>
            </a: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name = input(“</a:t>
            </a:r>
            <a:r>
              <a:rPr lang="ru-RU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Введите имя: </a:t>
            </a: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”)</a:t>
            </a: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height = int(input(“</a:t>
            </a:r>
            <a:r>
              <a:rPr lang="ru-RU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Введите рост</a:t>
            </a: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: ”))</a:t>
            </a:r>
          </a:p>
          <a:p>
            <a:pPr marL="0" indent="0">
              <a:buNone/>
            </a:pP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weight = float(input(“</a:t>
            </a:r>
            <a:r>
              <a:rPr lang="ru-RU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Введите вес</a:t>
            </a:r>
            <a:r>
              <a:rPr lang="en-US" dirty="0">
                <a:highlight>
                  <a:srgbClr val="DBBA91"/>
                </a:highlight>
                <a:latin typeface="Bahnschrift Light SemiCondensed" panose="020B0502040204020203" pitchFamily="34" charset="0"/>
              </a:rPr>
              <a:t>: ”))</a:t>
            </a:r>
          </a:p>
          <a:p>
            <a:pPr marL="0" indent="0">
              <a:buNone/>
            </a:pPr>
            <a:endParaRPr lang="ru-RU" dirty="0">
              <a:highlight>
                <a:srgbClr val="DBBA91"/>
              </a:highlight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156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341DF6B6-A08A-45BD-A8CE-89907CC91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431" y="335902"/>
            <a:ext cx="5782451" cy="6186196"/>
          </a:xfrm>
          <a:noFill/>
          <a:ln>
            <a:noFill/>
          </a:ln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Главные принципы изучения программирования:</a:t>
            </a:r>
          </a:p>
          <a:p>
            <a:pPr marL="0" indent="0" algn="just">
              <a:buNone/>
            </a:pPr>
            <a:endParaRPr lang="ru-RU" dirty="0">
              <a:latin typeface="Bahnschrift Light SemiCondensed" panose="020B0502040204020203" pitchFamily="34" charset="0"/>
            </a:endParaRPr>
          </a:p>
          <a:p>
            <a:pPr marL="385763" indent="-385763" algn="just">
              <a:buFont typeface="+mj-lt"/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Доведение базовых навыков до автоматизма.</a:t>
            </a:r>
          </a:p>
          <a:p>
            <a:pPr marL="342900" lvl="1" indent="0" algn="just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С увеличением сложности задачи вырастает пласт знаний, требующий подробного изучения. Следовательно, для расхода вашей энергии на более важные задачи, например, подбор и реализация алгоритма, необходимо знание «азбуки» на зубок. </a:t>
            </a:r>
          </a:p>
          <a:p>
            <a:pPr marL="342900" lvl="1" indent="0" algn="just">
              <a:buNone/>
            </a:pPr>
            <a:endParaRPr lang="ru-RU" dirty="0">
              <a:latin typeface="Bahnschrift Light SemiCondensed" panose="020B0502040204020203" pitchFamily="34" charset="0"/>
            </a:endParaRPr>
          </a:p>
          <a:p>
            <a:pPr marL="385763" indent="-385763" algn="just">
              <a:buFont typeface="+mj-lt"/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Пишите код сами!</a:t>
            </a:r>
          </a:p>
          <a:p>
            <a:pPr marL="342900" lvl="1" indent="0" algn="just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Знания сохраняются, когда подкрепляются действиями и собственным опытом.</a:t>
            </a:r>
          </a:p>
          <a:p>
            <a:pPr marL="342900" lvl="1" indent="0" algn="just">
              <a:buNone/>
            </a:pPr>
            <a:endParaRPr lang="ru-RU" dirty="0">
              <a:latin typeface="Bahnschrift Light SemiCondensed" panose="020B0502040204020203" pitchFamily="34" charset="0"/>
            </a:endParaRPr>
          </a:p>
          <a:p>
            <a:pPr marL="385763" indent="-385763" algn="just">
              <a:buFont typeface="+mj-lt"/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Вам должно быть непонятно!</a:t>
            </a:r>
          </a:p>
          <a:p>
            <a:pPr marL="342900" lvl="1" indent="0" algn="just">
              <a:buNone/>
            </a:pPr>
            <a:r>
              <a:rPr lang="ru-RU" dirty="0">
                <a:latin typeface="Bahnschrift Light SemiCondensed" panose="020B0502040204020203" pitchFamily="34" charset="0"/>
              </a:rPr>
              <a:t>При изучении программирования (и других областей знаний) абсолютно нормально чего то не понимать. Для решения вашего вопроса есть преподаватель, документация и интернет. </a:t>
            </a:r>
          </a:p>
          <a:p>
            <a:pPr marL="385763" indent="-385763">
              <a:buFont typeface="+mj-lt"/>
              <a:buAutoNum type="arabicPeriod"/>
            </a:pPr>
            <a:endParaRPr lang="ru-RU" dirty="0">
              <a:latin typeface="Segoe Script" panose="030B0504020000000003" pitchFamily="66" charset="0"/>
            </a:endParaRPr>
          </a:p>
          <a:p>
            <a:pPr marL="385763" indent="-385763">
              <a:buFont typeface="+mj-lt"/>
              <a:buAutoNum type="arabicPeriod"/>
            </a:pPr>
            <a:endParaRPr lang="ru-RU" dirty="0"/>
          </a:p>
          <a:p>
            <a:pPr marL="385763" indent="-385763">
              <a:buFont typeface="+mj-lt"/>
              <a:buAutoNum type="arabicPeriod"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685800" lvl="1" indent="-342900">
              <a:buFont typeface="+mj-lt"/>
              <a:buAutoNum type="arabicPeriod"/>
            </a:pPr>
            <a:endParaRPr lang="ru-RU" dirty="0"/>
          </a:p>
          <a:p>
            <a:pPr marL="342900" lvl="1" indent="0">
              <a:buNone/>
            </a:pPr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F11E90F-C6C6-4344-88BA-3B52D70A2737}"/>
              </a:ext>
            </a:extLst>
          </p:cNvPr>
          <p:cNvSpPr/>
          <p:nvPr/>
        </p:nvSpPr>
        <p:spPr>
          <a:xfrm>
            <a:off x="6349677" y="0"/>
            <a:ext cx="2794323" cy="6858000"/>
          </a:xfrm>
          <a:prstGeom prst="rect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E0270A-2EB2-4E1C-A75F-EE6797A6CB1F}"/>
              </a:ext>
            </a:extLst>
          </p:cNvPr>
          <p:cNvSpPr txBox="1"/>
          <p:nvPr/>
        </p:nvSpPr>
        <p:spPr>
          <a:xfrm>
            <a:off x="6046235" y="820063"/>
            <a:ext cx="376023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ABCDE</a:t>
            </a:r>
          </a:p>
          <a:p>
            <a:r>
              <a:rPr lang="en-US" sz="8800" dirty="0" err="1">
                <a:solidFill>
                  <a:schemeClr val="bg1"/>
                </a:solidFill>
                <a:latin typeface="Bahnschrift Light SemiCondensed" panose="020B0502040204020203" pitchFamily="34" charset="0"/>
              </a:rPr>
              <a:t>ctrl+c</a:t>
            </a:r>
            <a:endParaRPr lang="en-US" sz="8800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r>
              <a:rPr lang="en-US" sz="8800" dirty="0" err="1">
                <a:solidFill>
                  <a:schemeClr val="bg1"/>
                </a:solidFill>
                <a:latin typeface="Bahnschrift Light SemiCondensed" panose="020B0502040204020203" pitchFamily="34" charset="0"/>
              </a:rPr>
              <a:t>ctrl+v</a:t>
            </a:r>
            <a:endParaRPr lang="en-US" sz="8800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r>
              <a:rPr lang="en-US" sz="88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???????</a:t>
            </a:r>
            <a:endParaRPr lang="ru-RU" sz="8800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624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35374-34DC-4E3B-9BF6-04C3BD311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766" y="-1"/>
            <a:ext cx="7877370" cy="1147665"/>
          </a:xfrm>
        </p:spPr>
        <p:txBody>
          <a:bodyPr/>
          <a:lstStyle/>
          <a:p>
            <a:r>
              <a:rPr lang="en-US" dirty="0">
                <a:latin typeface="Bahnschrift Light SemiCondensed" panose="020B0502040204020203" pitchFamily="34" charset="0"/>
              </a:rPr>
              <a:t>Python - </a:t>
            </a:r>
            <a:r>
              <a:rPr lang="ru-RU" dirty="0">
                <a:latin typeface="Bahnschrift Light SemiCondensed" panose="020B0502040204020203" pitchFamily="34" charset="0"/>
              </a:rPr>
              <a:t>это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8B3DC2-453B-4394-A8EC-FBE21E4AF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66" y="467207"/>
            <a:ext cx="8226403" cy="1360914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ru-RU" dirty="0">
                <a:latin typeface="+mj-lt"/>
              </a:rPr>
              <a:t>			</a:t>
            </a:r>
            <a:r>
              <a:rPr lang="ru-RU" dirty="0">
                <a:latin typeface="Bahnschrift Light SemiCondensed" panose="020B0502040204020203" pitchFamily="34" charset="0"/>
              </a:rPr>
              <a:t>   </a:t>
            </a:r>
            <a:r>
              <a:rPr lang="en-US" dirty="0">
                <a:latin typeface="Bahnschrift Light SemiCondensed" panose="020B0502040204020203" pitchFamily="34" charset="0"/>
              </a:rPr>
              <a:t>   </a:t>
            </a:r>
            <a:r>
              <a:rPr lang="ru-RU" dirty="0">
                <a:solidFill>
                  <a:srgbClr val="C00000"/>
                </a:solidFill>
                <a:latin typeface="Bahnschrift Light SemiCondensed" panose="020B0502040204020203" pitchFamily="34" charset="0"/>
              </a:rPr>
              <a:t>высокоуровневый</a:t>
            </a:r>
            <a:r>
              <a:rPr lang="ru-RU" dirty="0">
                <a:latin typeface="Bahnschrift Light SemiCondensed" panose="020B0502040204020203" pitchFamily="34" charset="0"/>
              </a:rPr>
              <a:t>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Bahnschrift Light SemiCondensed" panose="020B0502040204020203" pitchFamily="34" charset="0"/>
              </a:rPr>
              <a:t>объектно-ориентированный</a:t>
            </a:r>
            <a:r>
              <a:rPr lang="ru-RU" dirty="0">
                <a:latin typeface="Bahnschrift Light SemiCondensed" panose="020B0502040204020203" pitchFamily="34" charset="0"/>
              </a:rPr>
              <a:t> язык программирования общего назначения с </a:t>
            </a:r>
            <a:r>
              <a:rPr lang="ru-RU" dirty="0">
                <a:solidFill>
                  <a:srgbClr val="0070C0"/>
                </a:solidFill>
                <a:latin typeface="Bahnschrift Light SemiCondensed" panose="020B0502040204020203" pitchFamily="34" charset="0"/>
              </a:rPr>
              <a:t>динамической</a:t>
            </a:r>
            <a:r>
              <a:rPr lang="ru-RU" dirty="0">
                <a:latin typeface="Bahnschrift Light SemiCondensed" panose="020B0502040204020203" pitchFamily="34" charset="0"/>
              </a:rPr>
              <a:t> строгой типизацией и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Bahnschrift Light SemiCondensed" panose="020B0502040204020203" pitchFamily="34" charset="0"/>
              </a:rPr>
              <a:t>автоматическим управлением памятью</a:t>
            </a:r>
            <a:r>
              <a:rPr lang="ru-RU" dirty="0">
                <a:latin typeface="Bahnschrift Light SemiCondensed" panose="020B0502040204020203" pitchFamily="34" charset="0"/>
              </a:rPr>
              <a:t>.</a:t>
            </a: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AD9AABEE-6D19-416E-94E9-67D7ACB4E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169505"/>
              </p:ext>
            </p:extLst>
          </p:nvPr>
        </p:nvGraphicFramePr>
        <p:xfrm>
          <a:off x="335902" y="1979190"/>
          <a:ext cx="2699925" cy="460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9925">
                  <a:extLst>
                    <a:ext uri="{9D8B030D-6E8A-4147-A177-3AD203B41FA5}">
                      <a16:colId xmlns:a16="http://schemas.microsoft.com/office/drawing/2014/main" val="3303286095"/>
                    </a:ext>
                  </a:extLst>
                </a:gridCol>
              </a:tblGrid>
              <a:tr h="1120923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Bahnschrift Light SemiCondensed" panose="020B0502040204020203" pitchFamily="34" charset="0"/>
                          <a:ea typeface="+mn-ea"/>
                          <a:cs typeface="+mn-cs"/>
                        </a:rPr>
                        <a:t>Высокоуровневый</a:t>
                      </a:r>
                      <a:r>
                        <a:rPr kumimoji="0" lang="ru-RU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ahnschrift Light SemiCondensed" panose="020B0502040204020203" pitchFamily="34" charset="0"/>
                          <a:ea typeface="+mn-ea"/>
                          <a:cs typeface="+mn-cs"/>
                        </a:rPr>
                        <a:t> ЯП 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3972323"/>
                  </a:ext>
                </a:extLst>
              </a:tr>
              <a:tr h="134125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70AD47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Bahnschrift Light SemiCondensed" panose="020B0502040204020203" pitchFamily="34" charset="0"/>
                          <a:ea typeface="+mn-ea"/>
                          <a:cs typeface="+mn-cs"/>
                        </a:rPr>
                        <a:t>Объектно-ориентированное </a:t>
                      </a:r>
                      <a:r>
                        <a:rPr kumimoji="0" lang="ru-RU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Bahnschrift Light SemiCondensed" panose="020B0502040204020203" pitchFamily="34" charset="0"/>
                          <a:ea typeface="+mn-ea"/>
                          <a:cs typeface="+mn-cs"/>
                        </a:rPr>
                        <a:t>программирование 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Bahnschrift Light SemiCondensed" panose="020B0502040204020203" pitchFamily="34" charset="0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4562555"/>
                  </a:ext>
                </a:extLst>
              </a:tr>
              <a:tr h="979715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472C4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Bahnschrift Light SemiCondensed" panose="020B0502040204020203" pitchFamily="34" charset="0"/>
                          <a:ea typeface="+mn-ea"/>
                          <a:cs typeface="+mn-cs"/>
                        </a:rPr>
                        <a:t>Динамическая</a:t>
                      </a:r>
                      <a:r>
                        <a:rPr kumimoji="0" lang="ru-RU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ahnschrift Light SemiCondensed" panose="020B0502040204020203" pitchFamily="34" charset="0"/>
                          <a:ea typeface="+mn-ea"/>
                          <a:cs typeface="+mn-cs"/>
                        </a:rPr>
                        <a:t> типизация 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8088534"/>
                  </a:ext>
                </a:extLst>
              </a:tr>
              <a:tr h="116807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C000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Bahnschrift Light SemiCondensed" panose="020B0502040204020203" pitchFamily="34" charset="0"/>
                          <a:ea typeface="+mn-ea"/>
                          <a:cs typeface="+mn-cs"/>
                        </a:rPr>
                        <a:t>Автоматическое управление памятью</a:t>
                      </a:r>
                      <a:r>
                        <a:rPr kumimoji="0" lang="ru-RU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ahnschrift Light SemiCondensed" panose="020B0502040204020203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ru-RU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ahnschrift Light SemiCondensed" panose="020B0502040204020203" pitchFamily="34" charset="0"/>
                          <a:ea typeface="+mn-ea"/>
                          <a:cs typeface="+mn-cs"/>
                        </a:rPr>
                        <a:t> 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Bahnschrift Light SemiCondensed" panose="020B0502040204020203" pitchFamily="34" charset="0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4688486"/>
                  </a:ext>
                </a:extLst>
              </a:tr>
            </a:tbl>
          </a:graphicData>
        </a:graphic>
      </p:graphicFrame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9A215C3-E07A-4688-AD55-555A93A78F81}"/>
              </a:ext>
            </a:extLst>
          </p:cNvPr>
          <p:cNvSpPr/>
          <p:nvPr/>
        </p:nvSpPr>
        <p:spPr>
          <a:xfrm>
            <a:off x="3035827" y="1998951"/>
            <a:ext cx="577227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defTabSz="914400">
              <a:defRPr/>
            </a:pPr>
            <a:r>
              <a:rPr lang="ru-RU" dirty="0">
                <a:latin typeface="Bahnschrift Light SemiCondensed" panose="020B0502040204020203" pitchFamily="34" charset="0"/>
              </a:rPr>
              <a:t>язык для взаимодействия программистов с компьютером. Имеет определенные абстракции (смысловые конструкции) для упрощения работы.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438969A-BC5B-4731-8A33-936FA39D71E3}"/>
              </a:ext>
            </a:extLst>
          </p:cNvPr>
          <p:cNvSpPr/>
          <p:nvPr/>
        </p:nvSpPr>
        <p:spPr>
          <a:xfrm>
            <a:off x="3035826" y="3093111"/>
            <a:ext cx="57722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Bahnschrift Light SemiCondensed" panose="020B0502040204020203" pitchFamily="34" charset="0"/>
              </a:rPr>
              <a:t>представление программы в виде совокупности взаимодействующих объектов, каждый из которых является экземпляром определённого класса, а классы образуют иерархию наследования.</a:t>
            </a:r>
            <a:endParaRPr lang="ru-RU" sz="1100" dirty="0">
              <a:latin typeface="Bahnschrift Light SemiCondensed" panose="020B0502040204020203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1AB1C82-35FB-4EB8-B82E-ABF7395982DA}"/>
              </a:ext>
            </a:extLst>
          </p:cNvPr>
          <p:cNvSpPr/>
          <p:nvPr/>
        </p:nvSpPr>
        <p:spPr>
          <a:xfrm>
            <a:off x="3035824" y="4421764"/>
            <a:ext cx="56976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defTabSz="914400">
              <a:defRPr/>
            </a:pPr>
            <a:r>
              <a:rPr lang="ru-RU" dirty="0">
                <a:latin typeface="Bahnschrift Light SemiCondensed" panose="020B0502040204020203" pitchFamily="34" charset="0"/>
              </a:rPr>
              <a:t>приём, при котором переменная связывается с типом в момент присваивания значения, а не в момент объявления переменной.</a:t>
            </a:r>
            <a:endParaRPr lang="ru-RU" sz="1100" dirty="0">
              <a:latin typeface="Bahnschrift Light SemiCondensed" panose="020B0502040204020203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44AEE9B-9837-48C9-BD48-DC5B55DF14AE}"/>
              </a:ext>
            </a:extLst>
          </p:cNvPr>
          <p:cNvSpPr/>
          <p:nvPr/>
        </p:nvSpPr>
        <p:spPr>
          <a:xfrm>
            <a:off x="3035825" y="5507421"/>
            <a:ext cx="56976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Bahnschrift Light SemiCondensed" panose="020B0502040204020203" pitchFamily="34" charset="0"/>
              </a:rPr>
              <a:t>метод, при котором операционная система или приложение автоматически управляет выделением и освобождением памяти. </a:t>
            </a:r>
            <a:endParaRPr lang="ru-RU" sz="1100" dirty="0"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17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0E912D8-0143-48E2-A071-CCC203D80044}"/>
              </a:ext>
            </a:extLst>
          </p:cNvPr>
          <p:cNvSpPr/>
          <p:nvPr/>
        </p:nvSpPr>
        <p:spPr>
          <a:xfrm>
            <a:off x="2353647" y="322490"/>
            <a:ext cx="6323824" cy="6455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Это интерпретируемый язык программирования. Код на </a:t>
            </a:r>
            <a:r>
              <a:rPr lang="ru-RU" sz="2000" dirty="0" err="1">
                <a:latin typeface="Bahnschrift Light SemiCondensed" panose="020B0502040204020203" pitchFamily="34" charset="0"/>
              </a:rPr>
              <a:t>Python</a:t>
            </a:r>
            <a:r>
              <a:rPr lang="ru-RU" sz="2000" dirty="0">
                <a:latin typeface="Bahnschrift Light SemiCondensed" panose="020B0502040204020203" pitchFamily="34" charset="0"/>
              </a:rPr>
              <a:t> (PHP, </a:t>
            </a:r>
            <a:r>
              <a:rPr lang="ru-RU" sz="2000" dirty="0" err="1">
                <a:latin typeface="Bahnschrift Light SemiCondensed" panose="020B0502040204020203" pitchFamily="34" charset="0"/>
              </a:rPr>
              <a:t>Ruby</a:t>
            </a:r>
            <a:r>
              <a:rPr lang="ru-RU" sz="2000" dirty="0">
                <a:latin typeface="Bahnschrift Light SemiCondensed" panose="020B0502040204020203" pitchFamily="34" charset="0"/>
              </a:rPr>
              <a:t>) не переводится в машинный код целиком. Вместо этого интерпретатор идет по коду, анализирует его и выполняет каждую отдельную команду. Следовательно, он не требует отдельного этапа компиляции.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000" dirty="0">
              <a:latin typeface="Bahnschrift Light SemiCondensed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Это </a:t>
            </a:r>
            <a:r>
              <a:rPr lang="ru-RU" sz="2000" dirty="0" err="1">
                <a:latin typeface="Bahnschrift Light SemiCondensed" panose="020B0502040204020203" pitchFamily="34" charset="0"/>
              </a:rPr>
              <a:t>платформонезависимый</a:t>
            </a:r>
            <a:r>
              <a:rPr lang="ru-RU" sz="2000" dirty="0">
                <a:latin typeface="Bahnschrift Light SemiCondensed" panose="020B0502040204020203" pitchFamily="34" charset="0"/>
              </a:rPr>
              <a:t> язык. Программы на </a:t>
            </a:r>
            <a:r>
              <a:rPr lang="ru-RU" sz="2000" dirty="0" err="1">
                <a:latin typeface="Bahnschrift Light SemiCondensed" panose="020B0502040204020203" pitchFamily="34" charset="0"/>
              </a:rPr>
              <a:t>Python</a:t>
            </a:r>
            <a:r>
              <a:rPr lang="ru-RU" sz="2000" dirty="0">
                <a:latin typeface="Bahnschrift Light SemiCondensed" panose="020B0502040204020203" pitchFamily="34" charset="0"/>
              </a:rPr>
              <a:t> можно создавать и запускать на разных операционных системах</a:t>
            </a:r>
            <a:r>
              <a:rPr lang="en-US" sz="2000" dirty="0">
                <a:latin typeface="Bahnschrift Light SemiCondensed" panose="020B0502040204020203" pitchFamily="34" charset="0"/>
              </a:rPr>
              <a:t>.</a:t>
            </a:r>
            <a:endParaRPr lang="ru-RU" sz="2000" dirty="0">
              <a:latin typeface="Bahnschrift Light SemiCondensed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endParaRPr lang="en-US" sz="2000" dirty="0">
              <a:latin typeface="Bahnschrift Light SemiCondensed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Это </a:t>
            </a:r>
            <a:r>
              <a:rPr lang="en-US" sz="2000" dirty="0">
                <a:latin typeface="Bahnschrift Light SemiCondensed" panose="020B0502040204020203" pitchFamily="34" charset="0"/>
              </a:rPr>
              <a:t>open source </a:t>
            </a:r>
            <a:r>
              <a:rPr lang="ru-RU" sz="2000" dirty="0">
                <a:latin typeface="Bahnschrift Light SemiCondensed" panose="020B0502040204020203" pitchFamily="34" charset="0"/>
              </a:rPr>
              <a:t>проект. Исходный код находится в открытом доступе.</a:t>
            </a:r>
          </a:p>
          <a:p>
            <a:pPr marL="457200" indent="-457200" algn="just">
              <a:buFont typeface="+mj-lt"/>
              <a:buAutoNum type="arabicPeriod"/>
            </a:pPr>
            <a:endParaRPr lang="ru-RU" sz="2000" dirty="0">
              <a:latin typeface="Bahnschrift Light SemiCondensed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Это динамический язык, что упрощает написание несложных программ.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000" dirty="0">
              <a:latin typeface="Bahnschrift Light SemiCondensed" panose="020B0502040204020203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ru-RU" sz="2000" dirty="0">
                <a:latin typeface="Bahnschrift Light SemiCondensed" panose="020B0502040204020203" pitchFamily="34" charset="0"/>
              </a:rPr>
              <a:t>Для </a:t>
            </a:r>
            <a:r>
              <a:rPr lang="ru-RU" sz="2000" dirty="0" err="1">
                <a:latin typeface="Bahnschrift Light SemiCondensed" panose="020B0502040204020203" pitchFamily="34" charset="0"/>
              </a:rPr>
              <a:t>Python</a:t>
            </a:r>
            <a:r>
              <a:rPr lang="ru-RU" sz="2000" dirty="0">
                <a:latin typeface="Bahnschrift Light SemiCondensed" panose="020B0502040204020203" pitchFamily="34" charset="0"/>
              </a:rPr>
              <a:t> существует огромная библиотека классов для любых нужд.</a:t>
            </a:r>
          </a:p>
          <a:p>
            <a:pPr algn="just"/>
            <a:endParaRPr lang="ru-RU" sz="1350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58E4B39-7FCE-45D1-9CAD-774AA3F590B0}"/>
              </a:ext>
            </a:extLst>
          </p:cNvPr>
          <p:cNvSpPr/>
          <p:nvPr/>
        </p:nvSpPr>
        <p:spPr>
          <a:xfrm>
            <a:off x="0" y="0"/>
            <a:ext cx="2146041" cy="6858000"/>
          </a:xfrm>
          <a:prstGeom prst="rect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 descr="Добавление">
            <a:extLst>
              <a:ext uri="{FF2B5EF4-FFF2-40B4-BE49-F238E27FC236}">
                <a16:creationId xmlns:a16="http://schemas.microsoft.com/office/drawing/2014/main" id="{71219026-F21C-48A7-8588-2F3C5C26E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335" y="2919315"/>
            <a:ext cx="1019369" cy="101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66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8072D2C2-3855-4062-8131-53437B184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9003" y="2776998"/>
            <a:ext cx="6398467" cy="1408971"/>
          </a:xfrm>
        </p:spPr>
        <p:txBody>
          <a:bodyPr>
            <a:normAutofit fontScale="77500" lnSpcReduction="20000"/>
          </a:bodyPr>
          <a:lstStyle/>
          <a:p>
            <a:pPr marL="385763" indent="-385763" algn="just">
              <a:buFont typeface="+mj-lt"/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Низкая скорость выполнения по сравнению с такими языками, как C и C++.</a:t>
            </a:r>
            <a:endParaRPr lang="en-US" dirty="0">
              <a:latin typeface="Bahnschrift Light SemiCondensed" panose="020B0502040204020203" pitchFamily="34" charset="0"/>
            </a:endParaRPr>
          </a:p>
          <a:p>
            <a:pPr marL="385763" indent="-385763" algn="just">
              <a:buFont typeface="+mj-lt"/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Динамическая типизация языка — минус при написании сложных программ.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D6CE6C6-2877-41D7-89F4-9AE95FE3609F}"/>
              </a:ext>
            </a:extLst>
          </p:cNvPr>
          <p:cNvSpPr/>
          <p:nvPr/>
        </p:nvSpPr>
        <p:spPr>
          <a:xfrm>
            <a:off x="0" y="0"/>
            <a:ext cx="2146041" cy="6858000"/>
          </a:xfrm>
          <a:prstGeom prst="rect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6D99726-9434-4AEA-B785-2C4C348E9513}"/>
              </a:ext>
            </a:extLst>
          </p:cNvPr>
          <p:cNvSpPr/>
          <p:nvPr/>
        </p:nvSpPr>
        <p:spPr>
          <a:xfrm>
            <a:off x="639146" y="3376515"/>
            <a:ext cx="867747" cy="1049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</p:spTree>
    <p:extLst>
      <p:ext uri="{BB962C8B-B14F-4D97-AF65-F5344CB8AC3E}">
        <p14:creationId xmlns:p14="http://schemas.microsoft.com/office/powerpoint/2010/main" val="2727136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ый треугольник 3">
            <a:extLst>
              <a:ext uri="{FF2B5EF4-FFF2-40B4-BE49-F238E27FC236}">
                <a16:creationId xmlns:a16="http://schemas.microsoft.com/office/drawing/2014/main" id="{73F41368-7D57-4A6D-BD27-972AD91D4880}"/>
              </a:ext>
            </a:extLst>
          </p:cNvPr>
          <p:cNvSpPr/>
          <p:nvPr/>
        </p:nvSpPr>
        <p:spPr>
          <a:xfrm rot="16200000">
            <a:off x="2608931" y="321641"/>
            <a:ext cx="6221469" cy="6848670"/>
          </a:xfrm>
          <a:prstGeom prst="rtTriangle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6A062A3-EF06-4B19-B152-47904A7B08A9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4030">
            <a:off x="3051800" y="4669659"/>
            <a:ext cx="2992813" cy="195962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472631-F621-4B44-9146-F9DAA674D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308" y="635244"/>
            <a:ext cx="7886700" cy="572909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Bahnschrift Light SemiCondensed" panose="020B0502040204020203" pitchFamily="34" charset="0"/>
              </a:rPr>
              <a:t>Сферы использования: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14925E-E5BD-45F7-B2BD-6710610BF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59" y="1326600"/>
            <a:ext cx="6026409" cy="3848878"/>
          </a:xfrm>
        </p:spPr>
        <p:txBody>
          <a:bodyPr>
            <a:normAutofit/>
          </a:bodyPr>
          <a:lstStyle/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800" dirty="0">
                <a:latin typeface="Bahnschrift Light SemiCondensed" panose="020B0502040204020203" pitchFamily="34" charset="0"/>
              </a:rPr>
              <a:t>Системное программирование. 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800" dirty="0">
                <a:latin typeface="Bahnschrift Light SemiCondensed" panose="020B0502040204020203" pitchFamily="34" charset="0"/>
              </a:rPr>
              <a:t>Графические приложения. 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800" dirty="0">
                <a:latin typeface="Bahnschrift Light SemiCondensed" panose="020B0502040204020203" pitchFamily="34" charset="0"/>
              </a:rPr>
              <a:t>Веб-приложения. 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800" dirty="0">
                <a:latin typeface="Bahnschrift Light SemiCondensed" panose="020B0502040204020203" pitchFamily="34" charset="0"/>
              </a:rPr>
              <a:t>Веб-сценарии</a:t>
            </a:r>
            <a:r>
              <a:rPr lang="en-US" sz="1800" dirty="0">
                <a:latin typeface="Bahnschrift Light SemiCondensed" panose="020B0502040204020203" pitchFamily="34" charset="0"/>
              </a:rPr>
              <a:t>.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800" dirty="0">
                <a:latin typeface="Bahnschrift Light SemiCondensed" panose="020B0502040204020203" pitchFamily="34" charset="0"/>
              </a:rPr>
              <a:t>Приложения баз данных. 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800" dirty="0">
                <a:latin typeface="Bahnschrift Light SemiCondensed" panose="020B0502040204020203" pitchFamily="34" charset="0"/>
              </a:rPr>
              <a:t>Аудио и видео приложения.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800" dirty="0">
                <a:latin typeface="Bahnschrift Light SemiCondensed" panose="020B0502040204020203" pitchFamily="34" charset="0"/>
              </a:rPr>
              <a:t>Машинное обучение и анализ данных.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800" dirty="0">
                <a:latin typeface="Bahnschrift Light SemiCondensed" panose="020B0502040204020203" pitchFamily="34" charset="0"/>
              </a:rPr>
              <a:t>Нейросети.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800" dirty="0">
                <a:latin typeface="Bahnschrift Light SemiCondensed" panose="020B0502040204020203" pitchFamily="34" charset="0"/>
              </a:rPr>
              <a:t>И </a:t>
            </a:r>
            <a:r>
              <a:rPr lang="ru-RU" sz="1800" dirty="0" err="1">
                <a:latin typeface="Bahnschrift Light SemiCondensed" panose="020B0502040204020203" pitchFamily="34" charset="0"/>
              </a:rPr>
              <a:t>тд</a:t>
            </a:r>
            <a:r>
              <a:rPr lang="ru-RU" sz="1800" dirty="0">
                <a:latin typeface="Bahnschrift Light SemiCondensed" panose="020B0502040204020203" pitchFamily="34" charset="0"/>
              </a:rPr>
              <a:t>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1" name="Рисунок 10" descr="Поднятая рука">
            <a:extLst>
              <a:ext uri="{FF2B5EF4-FFF2-40B4-BE49-F238E27FC236}">
                <a16:creationId xmlns:a16="http://schemas.microsoft.com/office/drawing/2014/main" id="{5FC2E0A3-EAE3-4200-8D36-AFA00322B1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969786">
            <a:off x="5715282" y="-943316"/>
            <a:ext cx="4350329" cy="435032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FEF92A2-B6D2-4023-AC01-1969A6FBB6B1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4722">
            <a:off x="6210945" y="3514789"/>
            <a:ext cx="2432705" cy="2432705"/>
          </a:xfrm>
          <a:prstGeom prst="rect">
            <a:avLst/>
          </a:prstGeom>
        </p:spPr>
      </p:pic>
      <p:sp>
        <p:nvSpPr>
          <p:cNvPr id="10" name="Прямоугольный треугольник 9">
            <a:extLst>
              <a:ext uri="{FF2B5EF4-FFF2-40B4-BE49-F238E27FC236}">
                <a16:creationId xmlns:a16="http://schemas.microsoft.com/office/drawing/2014/main" id="{E7316A57-9373-4A4D-BE88-4E7636E73490}"/>
              </a:ext>
            </a:extLst>
          </p:cNvPr>
          <p:cNvSpPr/>
          <p:nvPr/>
        </p:nvSpPr>
        <p:spPr>
          <a:xfrm rot="16200000">
            <a:off x="5487271" y="3201270"/>
            <a:ext cx="3413264" cy="3900195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311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C255EE-2261-4E03-B688-E9FC77C85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002" y="515320"/>
            <a:ext cx="4431974" cy="684877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Bahnschrift Light SemiCondensed" panose="020B0502040204020203" pitchFamily="34" charset="0"/>
              </a:rPr>
              <a:t>Создатель </a:t>
            </a:r>
            <a:r>
              <a:rPr lang="en-US" dirty="0">
                <a:latin typeface="Bahnschrift Light SemiCondensed" panose="020B0502040204020203" pitchFamily="34" charset="0"/>
              </a:rPr>
              <a:t>Python</a:t>
            </a:r>
            <a:endParaRPr lang="ru-RU" dirty="0">
              <a:latin typeface="Bahnschrift Light SemiCondensed" panose="020B050204020402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F85BD8-2FA1-41A0-8E95-FF5409E60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02" y="1216351"/>
            <a:ext cx="4777206" cy="2781989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sz="2400" dirty="0">
                <a:latin typeface="Bahnschrift Light SemiCondensed" panose="020B0502040204020203" pitchFamily="34" charset="0"/>
              </a:rPr>
              <a:t>Язык </a:t>
            </a:r>
            <a:r>
              <a:rPr lang="en-US" sz="2400" dirty="0">
                <a:latin typeface="Bahnschrift Light SemiCondensed" panose="020B0502040204020203" pitchFamily="34" charset="0"/>
              </a:rPr>
              <a:t>Python </a:t>
            </a:r>
            <a:r>
              <a:rPr lang="ru-RU" sz="2400" dirty="0">
                <a:latin typeface="Bahnschrift Light SemiCondensed" panose="020B0502040204020203" pitchFamily="34" charset="0"/>
              </a:rPr>
              <a:t>разработал голландский программист Гвидо Ван </a:t>
            </a:r>
            <a:r>
              <a:rPr lang="ru-RU" sz="2400" dirty="0" err="1">
                <a:latin typeface="Bahnschrift Light SemiCondensed" panose="020B0502040204020203" pitchFamily="34" charset="0"/>
              </a:rPr>
              <a:t>Россум</a:t>
            </a:r>
            <a:r>
              <a:rPr lang="ru-RU" sz="2400" dirty="0">
                <a:latin typeface="Bahnschrift Light SemiCondensed" panose="020B0502040204020203" pitchFamily="34" charset="0"/>
              </a:rPr>
              <a:t> (</a:t>
            </a:r>
            <a:r>
              <a:rPr lang="en-US" sz="2400" dirty="0">
                <a:latin typeface="Bahnschrift Light SemiCondensed" panose="020B0502040204020203" pitchFamily="34" charset="0"/>
              </a:rPr>
              <a:t>Guido van Rossum) </a:t>
            </a:r>
            <a:r>
              <a:rPr lang="ru-RU" sz="2400" dirty="0">
                <a:latin typeface="Bahnschrift Light SemiCondensed" panose="020B0502040204020203" pitchFamily="34" charset="0"/>
              </a:rPr>
              <a:t>в 1991 году. Гвидо был фанатом британского комедийного сериала </a:t>
            </a:r>
            <a:r>
              <a:rPr lang="en-US" sz="2400" dirty="0">
                <a:latin typeface="Bahnschrift Light SemiCondensed" panose="020B0502040204020203" pitchFamily="34" charset="0"/>
              </a:rPr>
              <a:t>                                         </a:t>
            </a:r>
            <a:r>
              <a:rPr lang="ru-RU" sz="2400" dirty="0">
                <a:latin typeface="Bahnschrift Light SemiCondensed" panose="020B0502040204020203" pitchFamily="34" charset="0"/>
              </a:rPr>
              <a:t>«</a:t>
            </a:r>
            <a:r>
              <a:rPr lang="en-US" sz="2400" dirty="0">
                <a:latin typeface="Bahnschrift Light SemiCondensed" panose="020B0502040204020203" pitchFamily="34" charset="0"/>
              </a:rPr>
              <a:t>Monty Python’s Flying Circus»,                                                     </a:t>
            </a:r>
            <a:r>
              <a:rPr lang="ru-RU" sz="2400" dirty="0">
                <a:latin typeface="Bahnschrift Light SemiCondensed" panose="020B0502040204020203" pitchFamily="34" charset="0"/>
              </a:rPr>
              <a:t>откуда и пришло </a:t>
            </a:r>
            <a:r>
              <a:rPr lang="en-US" sz="2400" dirty="0">
                <a:latin typeface="Bahnschrift Light SemiCondensed" panose="020B0502040204020203" pitchFamily="34" charset="0"/>
              </a:rPr>
              <a:t>                                                                         </a:t>
            </a:r>
            <a:r>
              <a:rPr lang="ru-RU" sz="2400" dirty="0">
                <a:latin typeface="Bahnschrift Light SemiCondensed" panose="020B0502040204020203" pitchFamily="34" charset="0"/>
              </a:rPr>
              <a:t>название языка.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87546F-2E99-460E-995F-87F5D7D219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47"/>
          <a:stretch/>
        </p:blipFill>
        <p:spPr>
          <a:xfrm>
            <a:off x="5105424" y="0"/>
            <a:ext cx="4038576" cy="532803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10F8DD0-906D-45AD-B72C-2CCD4C0B00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28"/>
          <a:stretch/>
        </p:blipFill>
        <p:spPr>
          <a:xfrm>
            <a:off x="4341460" y="4023256"/>
            <a:ext cx="2164702" cy="283474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37FBBE4-F30D-4DF0-AFEE-F8523FA72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34"/>
          <a:stretch/>
        </p:blipFill>
        <p:spPr>
          <a:xfrm>
            <a:off x="1965" y="4992715"/>
            <a:ext cx="2176758" cy="186528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EE5850D-41A6-472E-9C68-04538E6C8DA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6" t="2976" r="6607" b="39397"/>
          <a:stretch/>
        </p:blipFill>
        <p:spPr>
          <a:xfrm>
            <a:off x="2176758" y="4942883"/>
            <a:ext cx="2164702" cy="191511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8EB2EA4-5399-44FB-A72D-3CA242C3A6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71" b="7332"/>
          <a:stretch/>
        </p:blipFill>
        <p:spPr>
          <a:xfrm>
            <a:off x="6492140" y="4992715"/>
            <a:ext cx="2651859" cy="1865286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C429CAA-F02B-4250-A5B2-F2A74D93AF29}"/>
              </a:ext>
            </a:extLst>
          </p:cNvPr>
          <p:cNvSpPr/>
          <p:nvPr/>
        </p:nvSpPr>
        <p:spPr>
          <a:xfrm>
            <a:off x="0" y="3954159"/>
            <a:ext cx="9179930" cy="1168347"/>
          </a:xfrm>
          <a:prstGeom prst="rect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2788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B4A148-FC47-42CE-A9E3-B2A1BFFC7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420" y="479184"/>
            <a:ext cx="3591119" cy="994172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Bahnschrift Light SemiCondensed" panose="020B0502040204020203" pitchFamily="34" charset="0"/>
              </a:rPr>
              <a:t>Философия </a:t>
            </a:r>
            <a:r>
              <a:rPr lang="en-US" dirty="0">
                <a:latin typeface="Bahnschrift Light SemiCondensed" panose="020B0502040204020203" pitchFamily="34" charset="0"/>
              </a:rPr>
              <a:t>Python</a:t>
            </a:r>
            <a:endParaRPr lang="ru-RU" dirty="0">
              <a:latin typeface="Bahnschrift Light SemiCondensed" panose="020B0502040204020203" pitchFamily="34" charset="0"/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6CD24911-9BD7-4253-8B35-ADAD45824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0" r="10425"/>
          <a:stretch/>
        </p:blipFill>
        <p:spPr>
          <a:xfrm>
            <a:off x="0" y="3594496"/>
            <a:ext cx="3331029" cy="3263504"/>
          </a:xfr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5F64A19-6719-42B1-8E3E-B45DA772A299}"/>
              </a:ext>
            </a:extLst>
          </p:cNvPr>
          <p:cNvSpPr/>
          <p:nvPr/>
        </p:nvSpPr>
        <p:spPr>
          <a:xfrm>
            <a:off x="3065106" y="503860"/>
            <a:ext cx="571033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latin typeface="Bahnschrift Light SemiCondensed" panose="020B0502040204020203" pitchFamily="34" charset="0"/>
              </a:rPr>
              <a:t>Разработчики языка </a:t>
            </a:r>
            <a:r>
              <a:rPr lang="ru-RU" sz="2000" dirty="0" err="1">
                <a:latin typeface="Bahnschrift Light SemiCondensed" panose="020B0502040204020203" pitchFamily="34" charset="0"/>
              </a:rPr>
              <a:t>Python</a:t>
            </a:r>
            <a:r>
              <a:rPr lang="ru-RU" sz="2000" dirty="0">
                <a:latin typeface="Bahnschrift Light SemiCondensed" panose="020B0502040204020203" pitchFamily="34" charset="0"/>
              </a:rPr>
              <a:t> придерживаются определённой философии программирования, называемой «</a:t>
            </a:r>
            <a:r>
              <a:rPr lang="ru-RU" sz="2000" dirty="0" err="1">
                <a:latin typeface="Bahnschrift Light SemiCondensed" panose="020B0502040204020203" pitchFamily="34" charset="0"/>
              </a:rPr>
              <a:t>The</a:t>
            </a:r>
            <a:r>
              <a:rPr lang="ru-RU" sz="2000" dirty="0">
                <a:latin typeface="Bahnschrift Light SemiCondensed" panose="020B0502040204020203" pitchFamily="34" charset="0"/>
              </a:rPr>
              <a:t> </a:t>
            </a:r>
            <a:r>
              <a:rPr lang="ru-RU" sz="2000" dirty="0" err="1">
                <a:latin typeface="Bahnschrift Light SemiCondensed" panose="020B0502040204020203" pitchFamily="34" charset="0"/>
              </a:rPr>
              <a:t>Zen</a:t>
            </a:r>
            <a:r>
              <a:rPr lang="ru-RU" sz="2000" dirty="0">
                <a:latin typeface="Bahnschrift Light SemiCondensed" panose="020B0502040204020203" pitchFamily="34" charset="0"/>
              </a:rPr>
              <a:t> </a:t>
            </a:r>
            <a:r>
              <a:rPr lang="ru-RU" sz="2000" dirty="0" err="1">
                <a:latin typeface="Bahnschrift Light SemiCondensed" panose="020B0502040204020203" pitchFamily="34" charset="0"/>
              </a:rPr>
              <a:t>of</a:t>
            </a:r>
            <a:r>
              <a:rPr lang="ru-RU" sz="2000" dirty="0">
                <a:latin typeface="Bahnschrift Light SemiCondensed" panose="020B0502040204020203" pitchFamily="34" charset="0"/>
              </a:rPr>
              <a:t> </a:t>
            </a:r>
            <a:r>
              <a:rPr lang="ru-RU" sz="2000" dirty="0" err="1">
                <a:latin typeface="Bahnschrift Light SemiCondensed" panose="020B0502040204020203" pitchFamily="34" charset="0"/>
              </a:rPr>
              <a:t>Python</a:t>
            </a:r>
            <a:r>
              <a:rPr lang="ru-RU" sz="2000" dirty="0">
                <a:latin typeface="Bahnschrift Light SemiCondensed" panose="020B0502040204020203" pitchFamily="34" charset="0"/>
              </a:rPr>
              <a:t>». Её текст выдаётся интерпретатором </a:t>
            </a:r>
            <a:r>
              <a:rPr lang="ru-RU" sz="2000" dirty="0" err="1">
                <a:latin typeface="Bahnschrift Light SemiCondensed" panose="020B0502040204020203" pitchFamily="34" charset="0"/>
              </a:rPr>
              <a:t>Python</a:t>
            </a:r>
            <a:r>
              <a:rPr lang="ru-RU" sz="2000" dirty="0">
                <a:latin typeface="Bahnschrift Light SemiCondensed" panose="020B0502040204020203" pitchFamily="34" charset="0"/>
              </a:rPr>
              <a:t> по команде </a:t>
            </a:r>
            <a:r>
              <a:rPr lang="ru-RU" sz="2000" dirty="0" err="1">
                <a:latin typeface="Bahnschrift Light SemiCondensed" panose="020B0502040204020203" pitchFamily="34" charset="0"/>
              </a:rPr>
              <a:t>import</a:t>
            </a:r>
            <a:r>
              <a:rPr lang="ru-RU" sz="2000" dirty="0">
                <a:latin typeface="Bahnschrift Light SemiCondensed" panose="020B0502040204020203" pitchFamily="34" charset="0"/>
              </a:rPr>
              <a:t> </a:t>
            </a:r>
            <a:r>
              <a:rPr lang="ru-RU" sz="2000" dirty="0" err="1">
                <a:latin typeface="Bahnschrift Light SemiCondensed" panose="020B0502040204020203" pitchFamily="34" charset="0"/>
              </a:rPr>
              <a:t>this</a:t>
            </a:r>
            <a:r>
              <a:rPr lang="en-US" sz="2000" dirty="0">
                <a:latin typeface="Bahnschrift Light SemiCondensed" panose="020B0502040204020203" pitchFamily="34" charset="0"/>
              </a:rPr>
              <a:t>. </a:t>
            </a:r>
            <a:r>
              <a:rPr lang="ru-RU" sz="2000" dirty="0">
                <a:latin typeface="Bahnschrift Light SemiCondensed" panose="020B0502040204020203" pitchFamily="34" charset="0"/>
              </a:rPr>
              <a:t>Автором этой философии считается Тим </a:t>
            </a:r>
            <a:r>
              <a:rPr lang="ru-RU" sz="2000" dirty="0" err="1">
                <a:latin typeface="Bahnschrift Light SemiCondensed" panose="020B0502040204020203" pitchFamily="34" charset="0"/>
              </a:rPr>
              <a:t>Петерс</a:t>
            </a:r>
            <a:r>
              <a:rPr lang="en-US" sz="2000" dirty="0">
                <a:latin typeface="Bahnschrift Light SemiCondensed" panose="020B0502040204020203" pitchFamily="34" charset="0"/>
              </a:rPr>
              <a:t>.</a:t>
            </a:r>
            <a:endParaRPr lang="ru-RU" sz="2000" dirty="0">
              <a:latin typeface="Bahnschrift Light SemiCondensed" panose="020B0502040204020203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CBFEE6A-075E-4AE5-87C0-F5D52EA4E1DA}"/>
              </a:ext>
            </a:extLst>
          </p:cNvPr>
          <p:cNvSpPr/>
          <p:nvPr/>
        </p:nvSpPr>
        <p:spPr>
          <a:xfrm>
            <a:off x="3030116" y="2606748"/>
            <a:ext cx="5745325" cy="4974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buFont typeface="+mj-lt"/>
              <a:buAutoNum type="arabicPeriod"/>
            </a:pPr>
            <a:r>
              <a:rPr lang="ru-RU" sz="1500" dirty="0">
                <a:latin typeface="Bahnschrift Light SemiCondensed" panose="020B0502040204020203" pitchFamily="34" charset="0"/>
              </a:rPr>
              <a:t>Красивое лучше, чем уродливое;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1575" dirty="0">
                <a:latin typeface="Bahnschrift Light SemiCondensed" panose="020B0502040204020203" pitchFamily="34" charset="0"/>
              </a:rPr>
              <a:t>Явное лучше, чем неявное;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1650" dirty="0">
                <a:latin typeface="Bahnschrift Light SemiCondensed" panose="020B0502040204020203" pitchFamily="34" charset="0"/>
              </a:rPr>
              <a:t>Простое лучше, чем сложное;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1725" dirty="0">
                <a:latin typeface="Bahnschrift Light SemiCondensed" panose="020B0502040204020203" pitchFamily="34" charset="0"/>
              </a:rPr>
              <a:t>Сложное лучше, чем запутанное;</a:t>
            </a:r>
          </a:p>
          <a:p>
            <a:pPr marL="257175" indent="-257175">
              <a:buFont typeface="+mj-lt"/>
              <a:buAutoNum type="arabicPeriod"/>
            </a:pPr>
            <a:r>
              <a:rPr lang="ru-RU" dirty="0">
                <a:latin typeface="Bahnschrift Light SemiCondensed" panose="020B0502040204020203" pitchFamily="34" charset="0"/>
              </a:rPr>
              <a:t>Плоское лучше, чем вложенное;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1875" dirty="0">
                <a:latin typeface="Bahnschrift Light SemiCondensed" panose="020B0502040204020203" pitchFamily="34" charset="0"/>
              </a:rPr>
              <a:t>Разреженное лучше, чем плотное;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1950" dirty="0">
                <a:latin typeface="Bahnschrift Light SemiCondensed" panose="020B0502040204020203" pitchFamily="34" charset="0"/>
              </a:rPr>
              <a:t>Читаемость имеет значение;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2025" dirty="0">
                <a:latin typeface="Bahnschrift Light SemiCondensed" panose="020B0502040204020203" pitchFamily="34" charset="0"/>
              </a:rPr>
              <a:t>Особые случаи не настолько особые, чтобы нарушать правила;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2100" dirty="0">
                <a:latin typeface="Bahnschrift Light SemiCondensed" panose="020B0502040204020203" pitchFamily="34" charset="0"/>
              </a:rPr>
              <a:t>При этом практичность важнее безупречности;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2175" dirty="0">
                <a:latin typeface="Bahnschrift Light SemiCondensed" panose="020B0502040204020203" pitchFamily="34" charset="0"/>
              </a:rPr>
              <a:t>Ошибки никогда не должны замалчиваться;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2250" dirty="0">
                <a:latin typeface="Bahnschrift Light SemiCondensed" panose="020B0502040204020203" pitchFamily="34" charset="0"/>
              </a:rPr>
              <a:t>Если не замалчиваются явно;</a:t>
            </a:r>
          </a:p>
          <a:p>
            <a:pPr marL="257175" indent="-257175">
              <a:buFont typeface="+mj-lt"/>
              <a:buAutoNum type="arabicPeriod"/>
            </a:pPr>
            <a:r>
              <a:rPr lang="ru-RU" sz="2400" dirty="0">
                <a:latin typeface="Bahnschrift Light SemiCondensed" panose="020B0502040204020203" pitchFamily="34" charset="0"/>
              </a:rPr>
              <a:t>Встретив двусмысленность, отбрось искушение угадать;</a:t>
            </a:r>
          </a:p>
        </p:txBody>
      </p:sp>
    </p:spTree>
    <p:extLst>
      <p:ext uri="{BB962C8B-B14F-4D97-AF65-F5344CB8AC3E}">
        <p14:creationId xmlns:p14="http://schemas.microsoft.com/office/powerpoint/2010/main" val="3448772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F2AFBB-2497-4C00-AEAA-93B09E5B3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09" y="607192"/>
            <a:ext cx="7886700" cy="651273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Bahnschrift Light SemiCondensed" panose="020B0502040204020203" pitchFamily="34" charset="0"/>
              </a:rPr>
              <a:t>Работа в </a:t>
            </a:r>
            <a:r>
              <a:rPr lang="en-US" dirty="0">
                <a:latin typeface="Bahnschrift Light SemiCondensed" panose="020B0502040204020203" pitchFamily="34" charset="0"/>
              </a:rPr>
              <a:t>Jupiter Notebook</a:t>
            </a:r>
            <a:endParaRPr lang="ru-RU" dirty="0">
              <a:latin typeface="Bahnschrift Light SemiCondensed" panose="020B0502040204020203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068225A9-1132-4277-B575-D70FC6D4AC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608" t="7792" r="5533" b="10509"/>
          <a:stretch/>
        </p:blipFill>
        <p:spPr>
          <a:xfrm>
            <a:off x="523679" y="2313063"/>
            <a:ext cx="6800785" cy="3477986"/>
          </a:xfrm>
          <a:prstGeom prst="rect">
            <a:avLst/>
          </a:prstGeom>
        </p:spPr>
      </p:pic>
      <p:pic>
        <p:nvPicPr>
          <p:cNvPr id="7" name="Объект 3">
            <a:extLst>
              <a:ext uri="{FF2B5EF4-FFF2-40B4-BE49-F238E27FC236}">
                <a16:creationId xmlns:a16="http://schemas.microsoft.com/office/drawing/2014/main" id="{4F4C17D0-83EA-4AF5-9CA3-E9355F853C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615" t="22573" r="5533" b="57701"/>
          <a:stretch/>
        </p:blipFill>
        <p:spPr>
          <a:xfrm>
            <a:off x="5717333" y="2883159"/>
            <a:ext cx="1839928" cy="1707502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Рисунок 5" descr="Лупа">
            <a:extLst>
              <a:ext uri="{FF2B5EF4-FFF2-40B4-BE49-F238E27FC236}">
                <a16:creationId xmlns:a16="http://schemas.microsoft.com/office/drawing/2014/main" id="{05171FAA-9D8C-47D1-901F-1BC88C237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53439" y="2467946"/>
            <a:ext cx="3210898" cy="3210898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B1B40F4-5135-4988-8627-E6E8B55139EC}"/>
              </a:ext>
            </a:extLst>
          </p:cNvPr>
          <p:cNvSpPr txBox="1">
            <a:spLocks/>
          </p:cNvSpPr>
          <p:nvPr/>
        </p:nvSpPr>
        <p:spPr>
          <a:xfrm>
            <a:off x="383721" y="1258465"/>
            <a:ext cx="6306328" cy="65127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1950" dirty="0">
                <a:latin typeface="Bahnschrift Light SemiCondensed" panose="020B0502040204020203" pitchFamily="34" charset="0"/>
              </a:rPr>
              <a:t>1</a:t>
            </a:r>
            <a:r>
              <a:rPr lang="ru-RU" sz="2000" dirty="0">
                <a:latin typeface="Bahnschrift Light SemiCondensed" panose="020B0502040204020203" pitchFamily="34" charset="0"/>
              </a:rPr>
              <a:t>. Заходим в нужную нам папку (или на рабочий стол) и нажимаем </a:t>
            </a:r>
            <a:r>
              <a:rPr lang="en-US" sz="2000" dirty="0">
                <a:latin typeface="Bahnschrift Light SemiCondensed" panose="020B0502040204020203" pitchFamily="34" charset="0"/>
              </a:rPr>
              <a:t>“New”</a:t>
            </a:r>
            <a:endParaRPr lang="ru-RU" sz="1950" dirty="0">
              <a:latin typeface="Bahnschrift Light SemiCondensed" panose="020B0502040204020203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358E44A-D009-4D5E-8552-0C24AC3E18D0}"/>
              </a:ext>
            </a:extLst>
          </p:cNvPr>
          <p:cNvSpPr/>
          <p:nvPr/>
        </p:nvSpPr>
        <p:spPr>
          <a:xfrm>
            <a:off x="6690049" y="746449"/>
            <a:ext cx="2453951" cy="391885"/>
          </a:xfrm>
          <a:prstGeom prst="rect">
            <a:avLst/>
          </a:prstGeom>
          <a:solidFill>
            <a:srgbClr val="DBBA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681047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2112</TotalTime>
  <Words>1096</Words>
  <Application>Microsoft Office PowerPoint</Application>
  <PresentationFormat>Экран (4:3)</PresentationFormat>
  <Paragraphs>147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6" baseType="lpstr">
      <vt:lpstr>Arial</vt:lpstr>
      <vt:lpstr>Bahnschrift Condensed</vt:lpstr>
      <vt:lpstr>Bahnschrift Light SemiCondensed</vt:lpstr>
      <vt:lpstr>Bahnschrift SemiBold Condensed</vt:lpstr>
      <vt:lpstr>Calibri</vt:lpstr>
      <vt:lpstr>Calibri Light</vt:lpstr>
      <vt:lpstr>Segoe Script</vt:lpstr>
      <vt:lpstr>Тема Office</vt:lpstr>
      <vt:lpstr>Введение в Python</vt:lpstr>
      <vt:lpstr>Презентация PowerPoint</vt:lpstr>
      <vt:lpstr>Python - это</vt:lpstr>
      <vt:lpstr>Презентация PowerPoint</vt:lpstr>
      <vt:lpstr>Презентация PowerPoint</vt:lpstr>
      <vt:lpstr>Сферы использования:</vt:lpstr>
      <vt:lpstr>Создатель Python</vt:lpstr>
      <vt:lpstr>Философия Python</vt:lpstr>
      <vt:lpstr>Работа в Jupiter Notebook</vt:lpstr>
      <vt:lpstr>Презентация PowerPoint</vt:lpstr>
      <vt:lpstr>Презентация PowerPoint</vt:lpstr>
      <vt:lpstr>Вы восхитительны!</vt:lpstr>
      <vt:lpstr>Потоковый вывод print()</vt:lpstr>
      <vt:lpstr>Презентация PowerPoint</vt:lpstr>
      <vt:lpstr>Метод format()</vt:lpstr>
      <vt:lpstr>%</vt:lpstr>
      <vt:lpstr>F - строки</vt:lpstr>
      <vt:lpstr>Потоковый ввод input()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Python</dc:title>
  <dc:creator>Asus</dc:creator>
  <cp:lastModifiedBy>Asus</cp:lastModifiedBy>
  <cp:revision>61</cp:revision>
  <dcterms:created xsi:type="dcterms:W3CDTF">2023-02-26T10:39:02Z</dcterms:created>
  <dcterms:modified xsi:type="dcterms:W3CDTF">2023-02-28T13:20:08Z</dcterms:modified>
</cp:coreProperties>
</file>

<file path=docProps/thumbnail.jpeg>
</file>